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28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lasseur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lasseur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autoTitleDeleted val="1"/>
    <c:view3D>
      <c:rAngAx val="1"/>
    </c:view3D>
    <c:plotArea>
      <c:layout/>
      <c:bar3DChart>
        <c:barDir val="col"/>
        <c:grouping val="clustered"/>
        <c:ser>
          <c:idx val="2"/>
          <c:order val="2"/>
          <c:dLbls>
            <c:showVal val="1"/>
          </c:dLbls>
          <c:cat>
            <c:multiLvlStrRef>
              <c:f>'[Graphique dans Microsoft Office PowerPoint]Feuil1'!$A$2:$A$17</c:f>
            </c:multiLvlStrRef>
          </c:cat>
          <c:val>
            <c:numRef>
              <c:f>'[Graphique dans Microsoft Office PowerPoint]Feuil1'!$B$2:$B$17</c:f>
            </c:numRef>
          </c:val>
        </c:ser>
        <c:ser>
          <c:idx val="3"/>
          <c:order val="3"/>
          <c:dLbls>
            <c:showVal val="1"/>
          </c:dLbls>
          <c:cat>
            <c:multiLvlStrRef>
              <c:f>'[Graphique dans Microsoft Office PowerPoint]Feuil1'!$A$2:$A$17</c:f>
            </c:multiLvlStrRef>
          </c:cat>
          <c:val>
            <c:numRef>
              <c:f>'[Graphique dans Microsoft Office PowerPoint]Feuil1'!$C$2:$C$17</c:f>
            </c:numRef>
          </c:val>
        </c:ser>
        <c:ser>
          <c:idx val="0"/>
          <c:order val="0"/>
          <c:dLbls>
            <c:showVal val="1"/>
          </c:dLbls>
          <c:cat>
            <c:strRef>
              <c:f>[Classeur1]Feuil1!$A$1:$A$15</c:f>
              <c:strCache>
                <c:ptCount val="15"/>
                <c:pt idx="0">
                  <c:v>Généralité </c:v>
                </c:pt>
                <c:pt idx="1">
                  <c:v>Economie Politique </c:v>
                </c:pt>
                <c:pt idx="2">
                  <c:v>Macro économie </c:v>
                </c:pt>
                <c:pt idx="3">
                  <c:v>Microéconomie </c:v>
                </c:pt>
                <c:pt idx="4">
                  <c:v>Croissance et Développement </c:v>
                </c:pt>
                <c:pt idx="5">
                  <c:v>Economie Algérienne </c:v>
                </c:pt>
                <c:pt idx="6">
                  <c:v>Economie Internationale </c:v>
                </c:pt>
                <c:pt idx="7">
                  <c:v>Technique Quantitative </c:v>
                </c:pt>
                <c:pt idx="8">
                  <c:v>Economie d’Entreprise </c:v>
                </c:pt>
                <c:pt idx="9">
                  <c:v>Management </c:v>
                </c:pt>
                <c:pt idx="10">
                  <c:v>Comptabilité </c:v>
                </c:pt>
                <c:pt idx="11">
                  <c:v>Finance </c:v>
                </c:pt>
                <c:pt idx="12">
                  <c:v>Marketing </c:v>
                </c:pt>
                <c:pt idx="13">
                  <c:v>GRH </c:v>
                </c:pt>
                <c:pt idx="14">
                  <c:v>Economie Sociale </c:v>
                </c:pt>
              </c:strCache>
            </c:strRef>
          </c:cat>
          <c:val>
            <c:numRef>
              <c:f>[Classeur1]Feuil1!$B$1:$B$15</c:f>
              <c:numCache>
                <c:formatCode>General</c:formatCode>
                <c:ptCount val="15"/>
                <c:pt idx="0">
                  <c:v>2</c:v>
                </c:pt>
                <c:pt idx="1">
                  <c:v>16</c:v>
                </c:pt>
                <c:pt idx="2">
                  <c:v>11</c:v>
                </c:pt>
                <c:pt idx="3">
                  <c:v>0</c:v>
                </c:pt>
                <c:pt idx="4">
                  <c:v>43</c:v>
                </c:pt>
                <c:pt idx="5">
                  <c:v>42</c:v>
                </c:pt>
                <c:pt idx="6">
                  <c:v>8</c:v>
                </c:pt>
                <c:pt idx="7">
                  <c:v>14</c:v>
                </c:pt>
                <c:pt idx="8">
                  <c:v>19</c:v>
                </c:pt>
                <c:pt idx="9">
                  <c:v>75</c:v>
                </c:pt>
                <c:pt idx="10">
                  <c:v>19</c:v>
                </c:pt>
                <c:pt idx="11">
                  <c:v>57</c:v>
                </c:pt>
                <c:pt idx="12">
                  <c:v>75</c:v>
                </c:pt>
                <c:pt idx="13">
                  <c:v>48</c:v>
                </c:pt>
                <c:pt idx="14">
                  <c:v>21</c:v>
                </c:pt>
              </c:numCache>
            </c:numRef>
          </c:val>
        </c:ser>
        <c:ser>
          <c:idx val="1"/>
          <c:order val="1"/>
          <c:dLbls>
            <c:showVal val="1"/>
          </c:dLbls>
          <c:cat>
            <c:strRef>
              <c:f>[Classeur1]Feuil1!$A$1:$A$15</c:f>
              <c:strCache>
                <c:ptCount val="15"/>
                <c:pt idx="0">
                  <c:v>Généralité </c:v>
                </c:pt>
                <c:pt idx="1">
                  <c:v>Economie Politique </c:v>
                </c:pt>
                <c:pt idx="2">
                  <c:v>Macro économie </c:v>
                </c:pt>
                <c:pt idx="3">
                  <c:v>Microéconomie </c:v>
                </c:pt>
                <c:pt idx="4">
                  <c:v>Croissance et Développement </c:v>
                </c:pt>
                <c:pt idx="5">
                  <c:v>Economie Algérienne </c:v>
                </c:pt>
                <c:pt idx="6">
                  <c:v>Economie Internationale </c:v>
                </c:pt>
                <c:pt idx="7">
                  <c:v>Technique Quantitative </c:v>
                </c:pt>
                <c:pt idx="8">
                  <c:v>Economie d’Entreprise </c:v>
                </c:pt>
                <c:pt idx="9">
                  <c:v>Management </c:v>
                </c:pt>
                <c:pt idx="10">
                  <c:v>Comptabilité </c:v>
                </c:pt>
                <c:pt idx="11">
                  <c:v>Finance </c:v>
                </c:pt>
                <c:pt idx="12">
                  <c:v>Marketing </c:v>
                </c:pt>
                <c:pt idx="13">
                  <c:v>GRH </c:v>
                </c:pt>
                <c:pt idx="14">
                  <c:v>Economie Sociale </c:v>
                </c:pt>
              </c:strCache>
            </c:strRef>
          </c:cat>
          <c:val>
            <c:numRef>
              <c:f>[Classeur1]Feuil1!$C$1:$C$15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</c:numCache>
            </c:numRef>
          </c:val>
        </c:ser>
        <c:dLbls>
          <c:showVal val="1"/>
        </c:dLbls>
        <c:gapWidth val="75"/>
        <c:shape val="cylinder"/>
        <c:axId val="60742656"/>
        <c:axId val="61342464"/>
        <c:axId val="0"/>
      </c:bar3DChart>
      <c:catAx>
        <c:axId val="60742656"/>
        <c:scaling>
          <c:orientation val="minMax"/>
        </c:scaling>
        <c:axPos val="b"/>
        <c:majorTickMark val="none"/>
        <c:tickLblPos val="nextTo"/>
        <c:crossAx val="61342464"/>
        <c:crosses val="autoZero"/>
        <c:auto val="1"/>
        <c:lblAlgn val="ctr"/>
        <c:lblOffset val="100"/>
      </c:catAx>
      <c:valAx>
        <c:axId val="61342464"/>
        <c:scaling>
          <c:orientation val="minMax"/>
        </c:scaling>
        <c:axPos val="l"/>
        <c:numFmt formatCode="General" sourceLinked="1"/>
        <c:majorTickMark val="none"/>
        <c:tickLblPos val="nextTo"/>
        <c:crossAx val="607426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pieChart>
        <c:varyColors val="1"/>
        <c:ser>
          <c:idx val="0"/>
          <c:order val="0"/>
          <c:tx>
            <c:strRef>
              <c:f>[Classeur1]Feuil1!$B$1</c:f>
              <c:strCache>
                <c:ptCount val="1"/>
                <c:pt idx="0">
                  <c:v>Mastère </c:v>
                </c:pt>
              </c:strCache>
            </c:strRef>
          </c:tx>
          <c:dPt>
            <c:idx val="0"/>
            <c:explosion val="4"/>
          </c:dPt>
          <c:dLbls>
            <c:showVal val="1"/>
            <c:showCatName val="1"/>
          </c:dLbls>
          <c:cat>
            <c:strRef>
              <c:f>[Classeur1]Feuil1!$A$2:$A$13</c:f>
              <c:strCache>
                <c:ptCount val="12"/>
                <c:pt idx="0">
                  <c:v>Analyse économique et modélisation </c:v>
                </c:pt>
                <c:pt idx="1">
                  <c:v>Economie Quantitatif </c:v>
                </c:pt>
                <c:pt idx="2">
                  <c:v>Economie International et territoriale </c:v>
                </c:pt>
                <c:pt idx="3">
                  <c:v>Management des PME et entreprenariat </c:v>
                </c:pt>
                <c:pt idx="4">
                  <c:v>Marketing et Marketing Industrielle </c:v>
                </c:pt>
                <c:pt idx="5">
                  <c:v>Banque et Finance  </c:v>
                </c:pt>
                <c:pt idx="6">
                  <c:v>Gestion des Ressources Humaines </c:v>
                </c:pt>
                <c:pt idx="7">
                  <c:v>Comptabilité et Audit </c:v>
                </c:pt>
                <c:pt idx="8">
                  <c:v>Management Public </c:v>
                </c:pt>
                <c:pt idx="9">
                  <c:v>Finance International </c:v>
                </c:pt>
                <c:pt idx="10">
                  <c:v>Economie du Travail </c:v>
                </c:pt>
                <c:pt idx="11">
                  <c:v>Economie Industrielle </c:v>
                </c:pt>
              </c:strCache>
            </c:strRef>
          </c:cat>
          <c:val>
            <c:numRef>
              <c:f>[Classeur1]Feuil1!$B$2:$B$13</c:f>
              <c:numCache>
                <c:formatCode>General</c:formatCode>
                <c:ptCount val="12"/>
                <c:pt idx="0">
                  <c:v>18</c:v>
                </c:pt>
                <c:pt idx="1">
                  <c:v>6</c:v>
                </c:pt>
                <c:pt idx="2">
                  <c:v>16</c:v>
                </c:pt>
                <c:pt idx="3">
                  <c:v>28</c:v>
                </c:pt>
                <c:pt idx="4">
                  <c:v>24</c:v>
                </c:pt>
                <c:pt idx="5">
                  <c:v>30</c:v>
                </c:pt>
                <c:pt idx="6">
                  <c:v>15</c:v>
                </c:pt>
                <c:pt idx="7">
                  <c:v>50</c:v>
                </c:pt>
                <c:pt idx="8">
                  <c:v>48</c:v>
                </c:pt>
                <c:pt idx="9">
                  <c:v>18</c:v>
                </c:pt>
                <c:pt idx="10">
                  <c:v>15</c:v>
                </c:pt>
                <c:pt idx="11">
                  <c:v>10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Statistique des Inscriptions par catégorie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5027390502100791E-2"/>
          <c:y val="0.24785996000444396"/>
          <c:w val="0.7456254597922487"/>
          <c:h val="0.65849315353849636"/>
        </c:manualLayout>
      </c:layout>
      <c:pie3DChart>
        <c:varyColors val="1"/>
        <c:ser>
          <c:idx val="0"/>
          <c:order val="0"/>
          <c:dLbls>
            <c:showPercent val="1"/>
          </c:dLbls>
          <c:cat>
            <c:strRef>
              <c:f>[Classeur1.xlsx]Feuil1!$A$1:$D$1</c:f>
              <c:strCache>
                <c:ptCount val="4"/>
                <c:pt idx="0">
                  <c:v>Etudiants </c:v>
                </c:pt>
                <c:pt idx="1">
                  <c:v>Doctorants </c:v>
                </c:pt>
                <c:pt idx="2">
                  <c:v>Enseignants </c:v>
                </c:pt>
                <c:pt idx="3">
                  <c:v>Employés </c:v>
                </c:pt>
              </c:strCache>
            </c:strRef>
          </c:cat>
          <c:val>
            <c:numRef>
              <c:f>[Classeur1.xlsx]Feuil1!$A$2:$D$2</c:f>
              <c:numCache>
                <c:formatCode>General</c:formatCode>
                <c:ptCount val="4"/>
                <c:pt idx="0">
                  <c:v>3079</c:v>
                </c:pt>
                <c:pt idx="1">
                  <c:v>87</c:v>
                </c:pt>
                <c:pt idx="2">
                  <c:v>99</c:v>
                </c:pt>
                <c:pt idx="3">
                  <c:v>28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Percent val="1"/>
          </c:dLbls>
          <c:cat>
            <c:strRef>
              <c:f>[Classeur1.xlsx]Feuil1!$A$2:$D$2</c:f>
              <c:strCache>
                <c:ptCount val="4"/>
                <c:pt idx="0">
                  <c:v>Etudiants </c:v>
                </c:pt>
                <c:pt idx="1">
                  <c:v>Doctorants </c:v>
                </c:pt>
                <c:pt idx="2">
                  <c:v>Enseignants </c:v>
                </c:pt>
                <c:pt idx="3">
                  <c:v>Employés </c:v>
                </c:pt>
              </c:strCache>
            </c:strRef>
          </c:cat>
          <c:val>
            <c:numRef>
              <c:f>[Classeur1.xlsx]Feuil1!$A$3:$D$3</c:f>
              <c:numCache>
                <c:formatCode>General</c:formatCode>
                <c:ptCount val="4"/>
                <c:pt idx="0">
                  <c:v>3058</c:v>
                </c:pt>
                <c:pt idx="1">
                  <c:v>892</c:v>
                </c:pt>
                <c:pt idx="2">
                  <c:v>1868</c:v>
                </c:pt>
                <c:pt idx="3">
                  <c:v>385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ABC09-6F5B-49AB-9D4F-313E7ED518D9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E3BCA-0B2C-4476-BDED-CAC0062E8A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9E65-7EAB-427D-8027-F724177071F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B052-A4B6-48B6-8BE7-53A36B01059B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7DB8-ECA6-4FA3-B939-6F10A45B9A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6400800" cy="4143404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perspectiveRelaxed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>
                <a:solidFill>
                  <a:sysClr val="windowText" lastClr="000000"/>
                </a:solidFill>
              </a:rPr>
              <a:t>BILAN D’ACTIVITE </a:t>
            </a:r>
            <a:r>
              <a:rPr lang="fr-FR" b="1" dirty="0" smtClean="0">
                <a:solidFill>
                  <a:sysClr val="windowText" lastClr="000000"/>
                </a:solidFill>
              </a:rPr>
              <a:t>DE FIN                                   D’ANNEE </a:t>
            </a:r>
            <a:r>
              <a:rPr lang="fr-FR" b="1" dirty="0" smtClean="0">
                <a:solidFill>
                  <a:sysClr val="windowText" lastClr="000000"/>
                </a:solidFill>
              </a:rPr>
              <a:t>2023</a:t>
            </a:r>
            <a:r>
              <a:rPr lang="fr-FR" dirty="0" smtClean="0">
                <a:solidFill>
                  <a:sysClr val="windowText" lastClr="000000"/>
                </a:solidFill>
              </a:rPr>
              <a:t/>
            </a:r>
            <a:br>
              <a:rPr lang="fr-FR" dirty="0" smtClean="0">
                <a:solidFill>
                  <a:sysClr val="windowText" lastClr="000000"/>
                </a:solidFill>
              </a:rPr>
            </a:br>
            <a:r>
              <a:rPr lang="fr-FR" dirty="0" smtClean="0"/>
              <a:t> </a:t>
            </a:r>
            <a:endParaRPr lang="fr-FR" dirty="0"/>
          </a:p>
        </p:txBody>
      </p:sp>
      <p:pic>
        <p:nvPicPr>
          <p:cNvPr id="16386" name="Image 1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620688"/>
            <a:ext cx="4643470" cy="145099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-97537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Book Antiqua" pitchFamily="18" charset="0"/>
              </a:rPr>
              <a:t>République Algérienne Démocratique et Populaire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Book Antiqua" pitchFamily="18" charset="0"/>
              </a:rPr>
              <a:t>Ministère de l’Enseignement Supérieur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Book Antiqua" pitchFamily="18" charset="0"/>
              </a:rPr>
              <a:t>et de la Recherche Scientifique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827893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Book Antiqua" pitchFamily="18" charset="0"/>
              </a:rPr>
              <a:t>U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niversité Mustapha Stambouli                                                 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جامعة مصطفى اسطنبولي معسكر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de  Mascara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09775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Faculté des Sciences Economiques,                                                                            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 علوم التسيير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كلية العلوم </a:t>
            </a:r>
            <a:r>
              <a:rPr kumimoji="0" lang="ar-S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الاقتصادية ’</a:t>
            </a:r>
            <a:r>
              <a:rPr lang="ar-DZ" sz="1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التجارية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commerciales et Sciences de Gestion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Bibliothèque de la Faculté                                                                                                                                  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مكتبة الكلية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67193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0" algn="l"/>
              </a:tabLst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rganigramme : Alternative 9"/>
          <p:cNvSpPr/>
          <p:nvPr/>
        </p:nvSpPr>
        <p:spPr>
          <a:xfrm>
            <a:off x="11484768" y="4581128"/>
            <a:ext cx="9144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505" name="AutoShape 1"/>
          <p:cNvSpPr>
            <a:spLocks noChangeArrowheads="1"/>
          </p:cNvSpPr>
          <p:nvPr/>
        </p:nvSpPr>
        <p:spPr bwMode="auto">
          <a:xfrm>
            <a:off x="0" y="8896350"/>
            <a:ext cx="368300" cy="274638"/>
          </a:xfrm>
          <a:prstGeom prst="foldedCorner">
            <a:avLst>
              <a:gd name="adj" fmla="val 34560"/>
            </a:avLst>
          </a:prstGeom>
          <a:solidFill>
            <a:srgbClr val="FFFFFF"/>
          </a:solidFill>
          <a:ln w="3175">
            <a:solidFill>
              <a:srgbClr val="808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378024"/>
            <a:ext cx="18473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0" y="8896350"/>
            <a:ext cx="368300" cy="274638"/>
          </a:xfrm>
          <a:prstGeom prst="foldedCorner">
            <a:avLst>
              <a:gd name="adj" fmla="val 34560"/>
            </a:avLst>
          </a:prstGeom>
          <a:solidFill>
            <a:srgbClr val="FFFFFF"/>
          </a:solidFill>
          <a:ln w="3175">
            <a:solidFill>
              <a:srgbClr val="808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347864" y="5764033"/>
            <a:ext cx="34563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8075240" cy="187707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tabLst>
                <a:tab pos="723900" algn="l"/>
              </a:tabLst>
            </a:pPr>
            <a:r>
              <a:rPr lang="fr-FR" sz="1800" b="1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Documentation :Livres divers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dirty="0" smtClean="0">
                <a:latin typeface="Arial" pitchFamily="34" charset="0"/>
                <a:cs typeface="Arial" pitchFamily="34" charset="0"/>
              </a:rPr>
            </a:br>
            <a:r>
              <a:rPr lang="fr-FR" sz="1800" b="1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Fond Documentaire au 31/12/2023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dirty="0" smtClean="0"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200" dirty="0" smtClean="0">
                <a:latin typeface="Arial" pitchFamily="34" charset="0"/>
                <a:cs typeface="Arial" pitchFamily="34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71472" y="1214422"/>
          <a:ext cx="8143932" cy="1357322"/>
        </p:xfrm>
        <a:graphic>
          <a:graphicData uri="http://schemas.openxmlformats.org/drawingml/2006/table">
            <a:tbl>
              <a:tblPr/>
              <a:tblGrid>
                <a:gridCol w="3940138"/>
                <a:gridCol w="4203794"/>
              </a:tblGrid>
              <a:tr h="496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ysClr val="windowText" lastClr="000000"/>
                          </a:solidFill>
                          <a:latin typeface="Baskerville Old Face"/>
                          <a:ea typeface="Calibri"/>
                          <a:cs typeface="Book Antiqua"/>
                        </a:rPr>
                        <a:t>Titres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ysClr val="windowText" lastClr="000000"/>
                          </a:solidFill>
                          <a:latin typeface="Baskerville Old Face"/>
                          <a:ea typeface="Calibri"/>
                          <a:cs typeface="Arial"/>
                        </a:rPr>
                        <a:t>Exemplaires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6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3265" algn="l"/>
                        </a:tabLst>
                      </a:pPr>
                      <a:r>
                        <a:rPr lang="fr-FR" sz="2400" b="1" dirty="0">
                          <a:latin typeface="Baskerville Old Face"/>
                          <a:ea typeface="Calibri"/>
                          <a:cs typeface="Arial"/>
                        </a:rPr>
                        <a:t>	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Baskerville Old Face"/>
                          <a:ea typeface="Calibri"/>
                          <a:cs typeface="Arial"/>
                        </a:rPr>
                        <a:t>14122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723265" algn="l"/>
                        </a:tabLst>
                      </a:pPr>
                      <a:r>
                        <a:rPr lang="fr-FR" sz="2400" b="1" dirty="0">
                          <a:solidFill>
                            <a:srgbClr val="000000"/>
                          </a:solidFill>
                          <a:latin typeface="Baskerville Old Face"/>
                          <a:ea typeface="Calibri"/>
                          <a:cs typeface="Book Antiqua"/>
                        </a:rPr>
                        <a:t>	</a:t>
                      </a:r>
                      <a:r>
                        <a:rPr lang="fr-FR" sz="2400" b="1" dirty="0">
                          <a:latin typeface="Baskerville Old Face"/>
                          <a:ea typeface="Calibri"/>
                          <a:cs typeface="Arial"/>
                        </a:rPr>
                        <a:t>	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Baskerville Old Face"/>
                          <a:ea typeface="Calibri"/>
                          <a:cs typeface="Arial"/>
                        </a:rPr>
                        <a:t>43251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47664" y="2780928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</a:pPr>
            <a:r>
              <a:rPr lang="fr-FR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Tableau d</a:t>
            </a:r>
            <a:r>
              <a:rPr lang="fr-FR" b="1" u="sng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fr-FR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ouvrages re</a:t>
            </a:r>
            <a:r>
              <a:rPr lang="fr-FR" b="1" u="sng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ç</a:t>
            </a:r>
            <a:r>
              <a:rPr lang="fr-FR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 et enregistr</a:t>
            </a:r>
            <a:r>
              <a:rPr lang="fr-FR" b="1" u="sng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é</a:t>
            </a:r>
            <a:r>
              <a:rPr lang="fr-FR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fr-FR" b="1" u="sng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 </a:t>
            </a:r>
            <a:r>
              <a:rPr lang="fr-FR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2023: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000100" y="3214686"/>
          <a:ext cx="7643866" cy="1292154"/>
        </p:xfrm>
        <a:graphic>
          <a:graphicData uri="http://schemas.openxmlformats.org/drawingml/2006/table">
            <a:tbl>
              <a:tblPr/>
              <a:tblGrid>
                <a:gridCol w="3644339"/>
                <a:gridCol w="3999527"/>
              </a:tblGrid>
              <a:tr h="553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40635" algn="r"/>
                        </a:tabLs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de titres 	</a:t>
                      </a:r>
                      <a:endParaRPr lang="fr-FR" sz="12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d’exemplaires </a:t>
                      </a:r>
                      <a:endParaRPr lang="fr-FR" sz="12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38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5490" algn="ctr"/>
                          <a:tab pos="857250" algn="l"/>
                          <a:tab pos="1491615" algn="r"/>
                        </a:tabLs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445</a:t>
                      </a: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994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428728" y="5286388"/>
          <a:ext cx="6786610" cy="1295615"/>
        </p:xfrm>
        <a:graphic>
          <a:graphicData uri="http://schemas.openxmlformats.org/drawingml/2006/table">
            <a:tbl>
              <a:tblPr/>
              <a:tblGrid>
                <a:gridCol w="3236099"/>
                <a:gridCol w="3550511"/>
              </a:tblGrid>
              <a:tr h="732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de Titre en langue Arabe</a:t>
                      </a:r>
                      <a:endParaRPr lang="fr-FR" sz="12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de Titre en langue  Etrangère </a:t>
                      </a:r>
                      <a:endParaRPr lang="fr-FR" sz="12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62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8030" algn="ctr"/>
                          <a:tab pos="857250" algn="l"/>
                          <a:tab pos="1496695" algn="r"/>
                        </a:tabLs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317</a:t>
                      </a: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128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071670" y="4857760"/>
            <a:ext cx="90719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4038" algn="ctr"/>
                <a:tab pos="4162425" algn="l"/>
              </a:tabLst>
            </a:pP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Tableau des ouvrages par Langue 2023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4038" algn="ctr"/>
                <a:tab pos="4162425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-2" y="1643048"/>
          <a:ext cx="9144001" cy="5440004"/>
        </p:xfrm>
        <a:graphic>
          <a:graphicData uri="http://schemas.openxmlformats.org/drawingml/2006/table">
            <a:tbl>
              <a:tblPr/>
              <a:tblGrid>
                <a:gridCol w="4879942"/>
                <a:gridCol w="1601623"/>
                <a:gridCol w="2662436"/>
              </a:tblGrid>
              <a:tr h="387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Discipline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de 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   titres </a:t>
                      </a:r>
                      <a:endParaRPr lang="fr-FR" sz="10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Book Antiqua"/>
                          <a:ea typeface="Calibri"/>
                          <a:cs typeface="Book Antiqua"/>
                        </a:rPr>
                        <a:t>Nombre d’exemplaires</a:t>
                      </a:r>
                      <a:endParaRPr lang="fr-FR" sz="1000" dirty="0">
                        <a:solidFill>
                          <a:srgbClr val="000000"/>
                        </a:solidFill>
                        <a:latin typeface="Book Antiqua"/>
                        <a:ea typeface="Calibri"/>
                        <a:cs typeface="Book Antiqua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Généralité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02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03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Economie Politique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16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38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Macro économie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11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25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Microéconomie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6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Croissance et Développement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43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91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Economie Algérienne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42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113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6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Economie Internationale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19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6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Technique Quantitative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44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6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Economie d’Entreprise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19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41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Management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75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158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Comptabilité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19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44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Finance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57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126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Marketing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75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GRH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48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109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3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Economie Sociale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21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49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442" marR="474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899592" y="886163"/>
            <a:ext cx="30553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0" algn="l"/>
              </a:tabLst>
            </a:pP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Nombre de livres trait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Nombre de livres traitées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6990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357303"/>
          <a:ext cx="9144000" cy="4768862"/>
        </p:xfrm>
        <a:graphic>
          <a:graphicData uri="http://schemas.openxmlformats.org/drawingml/2006/table">
            <a:tbl>
              <a:tblPr/>
              <a:tblGrid>
                <a:gridCol w="6325827"/>
                <a:gridCol w="2818173"/>
              </a:tblGrid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latin typeface="Calibri"/>
                          <a:ea typeface="Calibri"/>
                          <a:cs typeface="Arial"/>
                        </a:rPr>
                        <a:t>Spécialité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latin typeface="Calibri"/>
                          <a:ea typeface="Calibri"/>
                          <a:cs typeface="Arial"/>
                        </a:rPr>
                        <a:t>Mastère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latin typeface="Calibri"/>
                          <a:ea typeface="Calibri"/>
                          <a:cs typeface="Arial"/>
                        </a:rPr>
                        <a:t>Analyse économique et modélisation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latin typeface="Calibri"/>
                          <a:ea typeface="Calibri"/>
                          <a:cs typeface="Arial"/>
                        </a:rPr>
                        <a:t>Economie Quantitatif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06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35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latin typeface="Calibri"/>
                          <a:ea typeface="Calibri"/>
                          <a:cs typeface="Arial"/>
                        </a:rPr>
                        <a:t>Economie International et territoriale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35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Management des PME et entreprenariat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28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Marketing et Marketing Industrielle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24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Banque et Finance 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Gestion des Ressources Humaines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Comptabilité et Audit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Management Public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48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Finance International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>
                          <a:latin typeface="Calibri"/>
                          <a:ea typeface="Calibri"/>
                          <a:cs typeface="Arial"/>
                        </a:rPr>
                        <a:t>Economie du Travail</a:t>
                      </a:r>
                      <a:endParaRPr lang="fr-F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7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latin typeface="Calibri"/>
                          <a:ea typeface="Calibri"/>
                          <a:cs typeface="Arial"/>
                        </a:rPr>
                        <a:t>Economie Industrielle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043608" y="620688"/>
            <a:ext cx="92160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2- Nombre de Thèses traitées 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 Livres Traitées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Graphique 3"/>
          <p:cNvGraphicFramePr/>
          <p:nvPr/>
        </p:nvGraphicFramePr>
        <p:xfrm>
          <a:off x="0" y="1142984"/>
          <a:ext cx="8929718" cy="5500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786873" cy="1399790"/>
        </p:xfrm>
        <a:graphic>
          <a:graphicData uri="http://schemas.openxmlformats.org/drawingml/2006/table">
            <a:tbl>
              <a:tblPr/>
              <a:tblGrid>
                <a:gridCol w="1950821"/>
                <a:gridCol w="2187957"/>
                <a:gridCol w="2338649"/>
                <a:gridCol w="2309446"/>
              </a:tblGrid>
              <a:tr h="542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Etudiants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Doctorants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Enseignants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latin typeface="Calibri"/>
                          <a:ea typeface="Calibri"/>
                          <a:cs typeface="Arial"/>
                        </a:rPr>
                        <a:t>Employés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56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3079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87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99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28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6024" y="332656"/>
            <a:ext cx="8927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Inscriptions Par Catégorie 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phique 5"/>
          <p:cNvGraphicFramePr/>
          <p:nvPr/>
        </p:nvGraphicFramePr>
        <p:xfrm>
          <a:off x="214282" y="3071810"/>
          <a:ext cx="8572560" cy="3094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14349" y="785794"/>
          <a:ext cx="8001054" cy="1692139"/>
        </p:xfrm>
        <a:graphic>
          <a:graphicData uri="http://schemas.openxmlformats.org/drawingml/2006/table">
            <a:tbl>
              <a:tblPr/>
              <a:tblGrid>
                <a:gridCol w="2093425"/>
                <a:gridCol w="2093425"/>
                <a:gridCol w="1846731"/>
                <a:gridCol w="1967473"/>
              </a:tblGrid>
              <a:tr h="471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Etudiants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Doctorants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Enseignants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latin typeface="Calibri"/>
                          <a:ea typeface="Calibri"/>
                          <a:cs typeface="Arial"/>
                        </a:rPr>
                        <a:t>Employés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20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3058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892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1868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385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67544" y="-94565"/>
            <a:ext cx="51962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 Statistique des Documents Prêt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par catégorie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42910" y="2636912"/>
          <a:ext cx="828680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222</Words>
  <Application>Microsoft Office PowerPoint</Application>
  <PresentationFormat>Affichage à l'écran (4:3)</PresentationFormat>
  <Paragraphs>130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Documentation :Livres divers Fond Documentaire au 31/12/2023  </vt:lpstr>
      <vt:lpstr>Diapositive 3</vt:lpstr>
      <vt:lpstr>Nombre de livres traitées </vt:lpstr>
      <vt:lpstr>Diapositive 5</vt:lpstr>
      <vt:lpstr>Statistique Livres Traitées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User</dc:creator>
  <cp:lastModifiedBy>User</cp:lastModifiedBy>
  <cp:revision>30</cp:revision>
  <dcterms:created xsi:type="dcterms:W3CDTF">2024-01-10T13:22:26Z</dcterms:created>
  <dcterms:modified xsi:type="dcterms:W3CDTF">2024-01-24T14:21:36Z</dcterms:modified>
</cp:coreProperties>
</file>