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398" r:id="rId4"/>
    <p:sldId id="317" r:id="rId5"/>
    <p:sldId id="318" r:id="rId6"/>
    <p:sldId id="259" r:id="rId7"/>
    <p:sldId id="395" r:id="rId8"/>
    <p:sldId id="399" r:id="rId9"/>
    <p:sldId id="396" r:id="rId10"/>
    <p:sldId id="294" r:id="rId11"/>
    <p:sldId id="397" r:id="rId12"/>
    <p:sldId id="328" r:id="rId13"/>
    <p:sldId id="400" r:id="rId14"/>
    <p:sldId id="401" r:id="rId15"/>
    <p:sldId id="402" r:id="rId16"/>
    <p:sldId id="340" r:id="rId17"/>
    <p:sldId id="404" r:id="rId18"/>
    <p:sldId id="415" r:id="rId19"/>
    <p:sldId id="416" r:id="rId20"/>
    <p:sldId id="260" r:id="rId21"/>
    <p:sldId id="261" r:id="rId22"/>
    <p:sldId id="316" r:id="rId23"/>
    <p:sldId id="319" r:id="rId24"/>
    <p:sldId id="320" r:id="rId25"/>
    <p:sldId id="323" r:id="rId26"/>
    <p:sldId id="325" r:id="rId27"/>
    <p:sldId id="329" r:id="rId28"/>
    <p:sldId id="332" r:id="rId29"/>
    <p:sldId id="333" r:id="rId30"/>
    <p:sldId id="335" r:id="rId31"/>
    <p:sldId id="338" r:id="rId32"/>
    <p:sldId id="341" r:id="rId33"/>
    <p:sldId id="342" r:id="rId34"/>
    <p:sldId id="347" r:id="rId35"/>
    <p:sldId id="348" r:id="rId36"/>
    <p:sldId id="264" r:id="rId37"/>
    <p:sldId id="266" r:id="rId38"/>
    <p:sldId id="267" r:id="rId39"/>
    <p:sldId id="268" r:id="rId40"/>
    <p:sldId id="269" r:id="rId41"/>
    <p:sldId id="270" r:id="rId42"/>
    <p:sldId id="272" r:id="rId43"/>
    <p:sldId id="275" r:id="rId44"/>
    <p:sldId id="276" r:id="rId45"/>
    <p:sldId id="279" r:id="rId46"/>
    <p:sldId id="283" r:id="rId47"/>
    <p:sldId id="284" r:id="rId48"/>
    <p:sldId id="286" r:id="rId49"/>
    <p:sldId id="287" r:id="rId50"/>
    <p:sldId id="289" r:id="rId51"/>
    <p:sldId id="290" r:id="rId52"/>
    <p:sldId id="291" r:id="rId53"/>
    <p:sldId id="295" r:id="rId54"/>
    <p:sldId id="297" r:id="rId55"/>
    <p:sldId id="298" r:id="rId56"/>
    <p:sldId id="299" r:id="rId57"/>
    <p:sldId id="301" r:id="rId58"/>
    <p:sldId id="302" r:id="rId59"/>
    <p:sldId id="303" r:id="rId60"/>
    <p:sldId id="305" r:id="rId61"/>
    <p:sldId id="307" r:id="rId62"/>
    <p:sldId id="310" r:id="rId63"/>
    <p:sldId id="351" r:id="rId64"/>
    <p:sldId id="356" r:id="rId65"/>
    <p:sldId id="360" r:id="rId66"/>
    <p:sldId id="363" r:id="rId67"/>
    <p:sldId id="369" r:id="rId68"/>
    <p:sldId id="372" r:id="rId69"/>
    <p:sldId id="375" r:id="rId70"/>
    <p:sldId id="378" r:id="rId71"/>
    <p:sldId id="379" r:id="rId72"/>
    <p:sldId id="384" r:id="rId73"/>
    <p:sldId id="388" r:id="rId74"/>
    <p:sldId id="393" r:id="rId75"/>
    <p:sldId id="403" r:id="rId76"/>
    <p:sldId id="394" r:id="rId77"/>
    <p:sldId id="405" r:id="rId78"/>
    <p:sldId id="406" r:id="rId79"/>
    <p:sldId id="407" r:id="rId80"/>
    <p:sldId id="408" r:id="rId81"/>
    <p:sldId id="409" r:id="rId82"/>
    <p:sldId id="410" r:id="rId83"/>
    <p:sldId id="412" r:id="rId84"/>
    <p:sldId id="414" r:id="rId85"/>
    <p:sldId id="411" r:id="rId86"/>
    <p:sldId id="413" r:id="rId87"/>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84" y="-19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028700"/>
            <a:ext cx="8229600" cy="13716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AA309A6D-C09C-4548-B29A-6CF363A7E532}" type="datetimeFigureOut">
              <a:rPr lang="fr-FR" smtClean="0"/>
              <a:pPr/>
              <a:t>26/10/2023</a:t>
            </a:fld>
            <a:endParaRPr lang="fr-BE"/>
          </a:p>
        </p:txBody>
      </p:sp>
      <p:sp>
        <p:nvSpPr>
          <p:cNvPr id="17" name="Espace réservé du pied de page 16"/>
          <p:cNvSpPr>
            <a:spLocks noGrp="1"/>
          </p:cNvSpPr>
          <p:nvPr>
            <p:ph type="ftr" sz="quarter" idx="11"/>
          </p:nvPr>
        </p:nvSpPr>
        <p:spPr/>
        <p:txBody>
          <a:bodyPr/>
          <a:lstStyle/>
          <a:p>
            <a:endParaRPr lang="fr-BE"/>
          </a:p>
        </p:txBody>
      </p:sp>
      <p:sp>
        <p:nvSpPr>
          <p:cNvPr id="29" name="Espace réservé du numéro de diapositive 28"/>
          <p:cNvSpPr>
            <a:spLocks noGrp="1"/>
          </p:cNvSpPr>
          <p:nvPr>
            <p:ph type="sldNum" sz="quarter" idx="12"/>
          </p:nvPr>
        </p:nvSpPr>
        <p:spPr/>
        <p:txBody>
          <a:bodyPr/>
          <a:lstStyle/>
          <a:p>
            <a:fld id="{CF4668DC-857F-487D-BFFA-8C0CA5037977}" type="slidenum">
              <a:rPr lang="fr-BE" smtClean="0"/>
              <a:pPr/>
              <a:t>‹N°›</a:t>
            </a:fld>
            <a:endParaRPr lang="fr-BE"/>
          </a:p>
        </p:txBody>
      </p:sp>
      <p:sp>
        <p:nvSpPr>
          <p:cNvPr id="9" name="Sous-titre 8"/>
          <p:cNvSpPr>
            <a:spLocks noGrp="1"/>
          </p:cNvSpPr>
          <p:nvPr>
            <p:ph type="subTitle" idx="1"/>
          </p:nvPr>
        </p:nvSpPr>
        <p:spPr>
          <a:xfrm>
            <a:off x="1371600" y="2498774"/>
            <a:ext cx="6400800" cy="131445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transition advClick="0" advTm="10000">
    <p:wheel spokes="3"/>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26/10/2023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advClick="0" advTm="10000">
    <p:wheel spokes="3"/>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26/10/2023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advClick="0" advTm="10000">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26/10/2023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advClick="0" advTm="10000">
    <p:wheel spokes="3"/>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457200"/>
            <a:ext cx="7086600" cy="13716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1880840"/>
            <a:ext cx="7086600" cy="113228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26/10/2023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a:xfrm>
            <a:off x="7924800" y="4812507"/>
            <a:ext cx="762000" cy="273844"/>
          </a:xfrm>
        </p:spPr>
        <p:txBody>
          <a:body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transition advClick="0" advTm="10000">
    <p:wheel spokes="3"/>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26/10/2023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advClick="0" advTm="10000">
    <p:wheel spokes="3"/>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4788"/>
            <a:ext cx="8229600" cy="85725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151335"/>
            <a:ext cx="4040188"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6" y="1151335"/>
            <a:ext cx="4041775"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771651"/>
            <a:ext cx="4040188"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6" y="1771651"/>
            <a:ext cx="4041775"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26/10/2023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advClick="0" advTm="10000">
    <p:wheel spokes="3"/>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26/10/2023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advClick="0" advTm="10000">
    <p:wheel spokes="3"/>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26/10/2023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advClick="0" advTm="10000">
    <p:wheel spokes="3"/>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1" y="1143001"/>
            <a:ext cx="3008313" cy="3451622"/>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04788"/>
            <a:ext cx="5111750" cy="4389835"/>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26/10/2023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advClick="0" advTm="10000">
    <p:wheel spokes="3"/>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457200"/>
            <a:ext cx="5486400" cy="391716"/>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373981"/>
            <a:ext cx="5486400" cy="2971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875090"/>
            <a:ext cx="5486400" cy="397764"/>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26/10/2023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advClick="0" advTm="10000">
    <p:wheel spokes="3"/>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200150"/>
            <a:ext cx="8229600" cy="353187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4812507"/>
            <a:ext cx="2133600" cy="273844"/>
          </a:xfrm>
          <a:prstGeom prst="rect">
            <a:avLst/>
          </a:prstGeom>
        </p:spPr>
        <p:txBody>
          <a:bodyPr vert="horz" anchor="b"/>
          <a:lstStyle>
            <a:lvl1pPr algn="l" eaLnBrk="1" latinLnBrk="0" hangingPunct="1">
              <a:defRPr kumimoji="0" sz="1200">
                <a:solidFill>
                  <a:schemeClr val="tx1">
                    <a:shade val="50000"/>
                  </a:schemeClr>
                </a:solidFill>
              </a:defRPr>
            </a:lvl1pPr>
          </a:lstStyle>
          <a:p>
            <a:fld id="{AA309A6D-C09C-4548-B29A-6CF363A7E532}" type="datetimeFigureOut">
              <a:rPr lang="fr-FR" smtClean="0"/>
              <a:pPr/>
              <a:t>26/10/2023</a:t>
            </a:fld>
            <a:endParaRPr lang="fr-BE"/>
          </a:p>
        </p:txBody>
      </p:sp>
      <p:sp>
        <p:nvSpPr>
          <p:cNvPr id="3" name="Espace réservé du pied de page 2"/>
          <p:cNvSpPr>
            <a:spLocks noGrp="1"/>
          </p:cNvSpPr>
          <p:nvPr>
            <p:ph type="ftr" sz="quarter" idx="3"/>
          </p:nvPr>
        </p:nvSpPr>
        <p:spPr>
          <a:xfrm>
            <a:off x="3124200" y="4812507"/>
            <a:ext cx="2895600" cy="273844"/>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BE"/>
          </a:p>
        </p:txBody>
      </p:sp>
      <p:sp>
        <p:nvSpPr>
          <p:cNvPr id="23" name="Espace réservé du numéro de diapositive 22"/>
          <p:cNvSpPr>
            <a:spLocks noGrp="1"/>
          </p:cNvSpPr>
          <p:nvPr>
            <p:ph type="sldNum" sz="quarter" idx="4"/>
          </p:nvPr>
        </p:nvSpPr>
        <p:spPr>
          <a:xfrm>
            <a:off x="7924800" y="4812507"/>
            <a:ext cx="762000" cy="273844"/>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F4668DC-857F-487D-BFFA-8C0CA5037977}" type="slidenum">
              <a:rPr lang="fr-BE" smtClean="0"/>
              <a:pPr/>
              <a:t>‹N°›</a:t>
            </a:fld>
            <a:endParaRPr lang="fr-BE"/>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advClick="0" advTm="10000">
    <p:wheel spokes="3"/>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455626"/>
            <a:ext cx="7772400" cy="3132348"/>
          </a:xfrm>
        </p:spPr>
        <p:txBody>
          <a:bodyPr>
            <a:normAutofit fontScale="90000"/>
          </a:bodyPr>
          <a:lstStyle/>
          <a:p>
            <a:r>
              <a:rPr lang="ar-DZ" sz="7200" b="1" dirty="0" err="1" smtClean="0">
                <a:solidFill>
                  <a:schemeClr val="bg1"/>
                </a:solidFill>
                <a:cs typeface="+mn-cs"/>
              </a:rPr>
              <a:t>الاقتناءات</a:t>
            </a:r>
            <a:r>
              <a:rPr lang="ar-DZ" sz="7200" b="1" dirty="0" smtClean="0">
                <a:solidFill>
                  <a:schemeClr val="bg1"/>
                </a:solidFill>
                <a:cs typeface="+mn-cs"/>
              </a:rPr>
              <a:t> الجديدة لمكتبة كلية العلوم و التكنولوجيا</a:t>
            </a:r>
            <a:br>
              <a:rPr lang="ar-DZ" sz="7200" b="1" dirty="0" smtClean="0">
                <a:solidFill>
                  <a:schemeClr val="bg1"/>
                </a:solidFill>
                <a:cs typeface="+mn-cs"/>
              </a:rPr>
            </a:br>
            <a:r>
              <a:rPr lang="ar-DZ" sz="7200" b="1" dirty="0" smtClean="0">
                <a:solidFill>
                  <a:schemeClr val="bg1"/>
                </a:solidFill>
                <a:cs typeface="+mn-cs"/>
              </a:rPr>
              <a:t>جامعة مصطفى </a:t>
            </a:r>
            <a:r>
              <a:rPr lang="ar-DZ" sz="7200" b="1" dirty="0" err="1" smtClean="0">
                <a:solidFill>
                  <a:schemeClr val="bg1"/>
                </a:solidFill>
                <a:cs typeface="+mn-cs"/>
              </a:rPr>
              <a:t>اسطمبولي</a:t>
            </a:r>
            <a:r>
              <a:rPr lang="ar-DZ" sz="7200" b="1" dirty="0" smtClean="0">
                <a:solidFill>
                  <a:schemeClr val="bg1"/>
                </a:solidFill>
                <a:cs typeface="+mn-cs"/>
              </a:rPr>
              <a:t> معسكر</a:t>
            </a:r>
            <a:endParaRPr lang="fr-FR" sz="7200" b="1" dirty="0">
              <a:solidFill>
                <a:schemeClr val="bg1"/>
              </a:solidFill>
              <a:cs typeface="+mn-cs"/>
            </a:endParaRPr>
          </a:p>
        </p:txBody>
      </p:sp>
    </p:spTree>
  </p:cSld>
  <p:clrMapOvr>
    <a:masterClrMapping/>
  </p:clrMapOvr>
  <p:transition advClick="0" advTm="7000">
    <p:wheel spokes="3"/>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3568" y="195486"/>
            <a:ext cx="7772400" cy="809625"/>
          </a:xfrm>
        </p:spPr>
        <p:txBody>
          <a:bodyPr>
            <a:normAutofit fontScale="90000"/>
          </a:bodyPr>
          <a:lstStyle/>
          <a:p>
            <a:r>
              <a:rPr lang="en-US" sz="3600" b="1"/>
              <a:t>Machine Learning and Artificial Intelligence</a:t>
            </a:r>
          </a:p>
        </p:txBody>
      </p:sp>
      <p:sp>
        <p:nvSpPr>
          <p:cNvPr id="3075" name="Rectangle 3"/>
          <p:cNvSpPr>
            <a:spLocks noGrp="1" noChangeArrowheads="1"/>
          </p:cNvSpPr>
          <p:nvPr>
            <p:ph type="subTitle" idx="1"/>
          </p:nvPr>
        </p:nvSpPr>
        <p:spPr>
          <a:xfrm>
            <a:off x="2771776" y="1059656"/>
            <a:ext cx="6329363" cy="3996929"/>
          </a:xfrm>
        </p:spPr>
        <p:txBody>
          <a:bodyPr>
            <a:normAutofit fontScale="92500" lnSpcReduction="10000"/>
          </a:bodyPr>
          <a:lstStyle/>
          <a:p>
            <a:pPr>
              <a:lnSpc>
                <a:spcPct val="80000"/>
              </a:lnSpc>
            </a:pPr>
            <a:endParaRPr lang="en-US" sz="1600"/>
          </a:p>
          <a:p>
            <a:pPr>
              <a:lnSpc>
                <a:spcPct val="80000"/>
              </a:lnSpc>
            </a:pPr>
            <a:r>
              <a:rPr lang="en-US" sz="1600"/>
              <a:t>The new edition of this popular professional book on artificial intelligence (ML) and machine learning (ML) has been revised for classroom or training use. The new edition provides comprehensive coverage of combined AI and ML theory and applications. Rather than looking at the field from only a theoretical or only a practical perspective, this book unifies both perspectives to give holistic understanding. The first part introduces the concepts of AI and ML and their origin and current state. The second and third parts delve into conceptual and theoretic aspects of static and dynamic ML techniques. The fourth part describes the practical applications where presented techniques can be applied. The fifth part introduces the user to some of the implementation strategies for solving real life ML problems. Each chapter is accompanied with a set of exercises that will help the reader / student to apply the learnings from the chapter to a real-life problem. Completion of these exercises will help the reader / student to solidify the concepts learned.The book is appropriate for students in graduate and upper undergraduate courses in addition to researchers and professionals. It makes minimal use of mathematics to make the topics more intuitive and accessible. The book covers a large gamut of topics in the area of AI and ML and a professor can tailor a course on AI / ML based on the book by selecting and re-organizing the sequence of chapters to suit the needs.</a:t>
            </a:r>
          </a:p>
        </p:txBody>
      </p:sp>
      <p:pic>
        <p:nvPicPr>
          <p:cNvPr id="3076" name="Picture 4" descr="51U4SZslLnL._SY342_"/>
          <p:cNvPicPr>
            <a:picLocks noChangeAspect="1" noChangeArrowheads="1"/>
          </p:cNvPicPr>
          <p:nvPr/>
        </p:nvPicPr>
        <p:blipFill>
          <a:blip r:embed="rId2" cstate="print"/>
          <a:srcRect/>
          <a:stretch>
            <a:fillRect/>
          </a:stretch>
        </p:blipFill>
        <p:spPr bwMode="auto">
          <a:xfrm>
            <a:off x="107951" y="1060847"/>
            <a:ext cx="2663825" cy="4008834"/>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555526"/>
            <a:ext cx="8229600" cy="857250"/>
          </a:xfrm>
        </p:spPr>
        <p:txBody>
          <a:bodyPr>
            <a:normAutofit fontScale="90000"/>
          </a:bodyPr>
          <a:lstStyle/>
          <a:p>
            <a:r>
              <a:rPr lang="fr-FR" dirty="0" smtClean="0"/>
              <a:t>Précis d'électrotechnique - 2e éd.: Cours avec exercices corrigés</a:t>
            </a:r>
            <a:br>
              <a:rPr lang="fr-FR" dirty="0" smtClean="0"/>
            </a:br>
            <a:endParaRPr lang="fr-FR" dirty="0"/>
          </a:p>
        </p:txBody>
      </p:sp>
      <p:sp>
        <p:nvSpPr>
          <p:cNvPr id="3" name="Espace réservé du contenu 2"/>
          <p:cNvSpPr>
            <a:spLocks noGrp="1"/>
          </p:cNvSpPr>
          <p:nvPr>
            <p:ph idx="1"/>
          </p:nvPr>
        </p:nvSpPr>
        <p:spPr>
          <a:xfrm>
            <a:off x="3995936" y="1200150"/>
            <a:ext cx="4690864" cy="3531870"/>
          </a:xfrm>
        </p:spPr>
        <p:txBody>
          <a:bodyPr>
            <a:normAutofit fontScale="55000" lnSpcReduction="20000"/>
          </a:bodyPr>
          <a:lstStyle/>
          <a:p>
            <a:r>
              <a:rPr lang="fr-FR" dirty="0" smtClean="0"/>
              <a:t>Les notions fondamentales du génie électrique sont rappelées en début d'ouvrage avant d'aborder les </a:t>
            </a:r>
            <a:r>
              <a:rPr lang="fr-FR" b="1" dirty="0" smtClean="0"/>
              <a:t>machines à courant continu</a:t>
            </a:r>
            <a:r>
              <a:rPr lang="fr-FR" dirty="0" smtClean="0"/>
              <a:t>, le </a:t>
            </a:r>
            <a:r>
              <a:rPr lang="fr-FR" b="1" dirty="0" smtClean="0"/>
              <a:t>transformateur </a:t>
            </a:r>
            <a:r>
              <a:rPr lang="fr-FR" dirty="0" smtClean="0"/>
              <a:t>monophasé, les </a:t>
            </a:r>
            <a:r>
              <a:rPr lang="fr-FR" b="1" dirty="0" smtClean="0"/>
              <a:t>systèmes triphasés</a:t>
            </a:r>
            <a:r>
              <a:rPr lang="fr-FR" dirty="0" smtClean="0"/>
              <a:t> équilibrés, l'alternateur asynchrone et le </a:t>
            </a:r>
            <a:r>
              <a:rPr lang="fr-FR" b="1" dirty="0" smtClean="0"/>
              <a:t>moteur asynchrone</a:t>
            </a:r>
            <a:r>
              <a:rPr lang="fr-FR" dirty="0" smtClean="0"/>
              <a:t>. Le dernier chapitre est consacré à la sécurité électrique.</a:t>
            </a:r>
            <a:br>
              <a:rPr lang="fr-FR" dirty="0" smtClean="0"/>
            </a:br>
            <a:r>
              <a:rPr lang="fr-FR" dirty="0" smtClean="0"/>
              <a:t>Le cours, concis, clair et pédagogique, est ponctué de rubriques "En bref" qui signalent les notions importantes à retenir. Dans chaque chapitre, de nombreux exercices basés sur des situations concrètes permettent de se préparer aux épreuves. Les corrigés, détaillés, mettent l'accent sur la méthodologie. Un chapitre est consacré au problème de la sécurité électrique.</a:t>
            </a:r>
            <a:endParaRPr lang="fr-FR" dirty="0"/>
          </a:p>
        </p:txBody>
      </p:sp>
      <p:pic>
        <p:nvPicPr>
          <p:cNvPr id="4098" name="Picture 2" descr="C:\Users\USER\Desktop\61MyRZA6PqL._SY342_.jpg"/>
          <p:cNvPicPr>
            <a:picLocks noChangeAspect="1" noChangeArrowheads="1"/>
          </p:cNvPicPr>
          <p:nvPr/>
        </p:nvPicPr>
        <p:blipFill>
          <a:blip r:embed="rId2" cstate="print"/>
          <a:srcRect/>
          <a:stretch>
            <a:fillRect/>
          </a:stretch>
        </p:blipFill>
        <p:spPr bwMode="auto">
          <a:xfrm>
            <a:off x="539552" y="1221600"/>
            <a:ext cx="3744416" cy="3650415"/>
          </a:xfrm>
          <a:prstGeom prst="rect">
            <a:avLst/>
          </a:prstGeom>
          <a:noFill/>
        </p:spPr>
      </p:pic>
    </p:spTree>
  </p:cSld>
  <p:clrMapOvr>
    <a:masterClrMapping/>
  </p:clrMapOvr>
  <p:transition advClick="0" advTm="10000">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27088" y="33338"/>
            <a:ext cx="7772400" cy="1102519"/>
          </a:xfrm>
        </p:spPr>
        <p:txBody>
          <a:bodyPr>
            <a:noAutofit/>
          </a:bodyPr>
          <a:lstStyle/>
          <a:p>
            <a:r>
              <a:rPr lang="en-US" sz="2000" b="1" dirty="0"/>
              <a:t>Synthetic Data for Deep Learning Generate Synthetic Data for Decision Making and Applications with Python and R</a:t>
            </a:r>
          </a:p>
        </p:txBody>
      </p:sp>
      <p:sp>
        <p:nvSpPr>
          <p:cNvPr id="3075" name="Rectangle 3"/>
          <p:cNvSpPr>
            <a:spLocks noGrp="1" noChangeArrowheads="1"/>
          </p:cNvSpPr>
          <p:nvPr>
            <p:ph type="subTitle" idx="1"/>
          </p:nvPr>
        </p:nvSpPr>
        <p:spPr>
          <a:xfrm>
            <a:off x="2627313" y="1168004"/>
            <a:ext cx="6400800" cy="3888581"/>
          </a:xfrm>
        </p:spPr>
        <p:txBody>
          <a:bodyPr>
            <a:normAutofit fontScale="92500" lnSpcReduction="10000"/>
          </a:bodyPr>
          <a:lstStyle/>
          <a:p>
            <a:pPr>
              <a:lnSpc>
                <a:spcPct val="80000"/>
              </a:lnSpc>
            </a:pPr>
            <a:endParaRPr lang="en-US" sz="1400" dirty="0"/>
          </a:p>
          <a:p>
            <a:pPr>
              <a:lnSpc>
                <a:spcPct val="80000"/>
              </a:lnSpc>
            </a:pPr>
            <a:r>
              <a:rPr lang="en-US" sz="1400" dirty="0"/>
              <a:t>Data is the indispensable fuel that drives the decision making of everything from governments, to major corporations, to sports teams. Its value is almost beyond measure. But what if that data is either unavailable or problematic to access? That’s where synthetic data comes in. This book will show you how to generate synthetic data and use it to maximum </a:t>
            </a:r>
            <a:r>
              <a:rPr lang="en-US" sz="1400" dirty="0" err="1"/>
              <a:t>effect.Synthetic</a:t>
            </a:r>
            <a:r>
              <a:rPr lang="en-US" sz="1400" dirty="0"/>
              <a:t> Data for Deep Learning begins by tracing the need for and development of synthetic data before delving into the role it plays in machine learning and computer vision. You’ll gain insight into how synthetic data can be used to study the benefits of autonomous driving systems and to make accurate predictions about real-world data. You’ll work through practical examples of synthetic data generation using Python and R, placing its purpose and methods in a real-world context. Generative Adversarial Networks (GANs) are also covered in detail, explaining how they work and their potential </a:t>
            </a:r>
            <a:r>
              <a:rPr lang="en-US" sz="1400" dirty="0" err="1"/>
              <a:t>applications.After</a:t>
            </a:r>
            <a:r>
              <a:rPr lang="en-US" sz="1400" dirty="0"/>
              <a:t> completing this book, you’ll have the knowledge necessary to generate and use synthetic data to enhance your corporate, scientific, or governmental decision </a:t>
            </a:r>
            <a:r>
              <a:rPr lang="en-US" sz="1400" dirty="0" err="1"/>
              <a:t>making.What</a:t>
            </a:r>
            <a:r>
              <a:rPr lang="en-US" sz="1400" dirty="0"/>
              <a:t> You Will </a:t>
            </a:r>
            <a:r>
              <a:rPr lang="en-US" sz="1400" dirty="0" err="1"/>
              <a:t>LearnCreate</a:t>
            </a:r>
            <a:r>
              <a:rPr lang="en-US" sz="1400" dirty="0"/>
              <a:t> synthetic tabular data with R and Python</a:t>
            </a:r>
          </a:p>
          <a:p>
            <a:pPr>
              <a:lnSpc>
                <a:spcPct val="80000"/>
              </a:lnSpc>
            </a:pPr>
            <a:r>
              <a:rPr lang="en-US" sz="1400" dirty="0"/>
              <a:t>Understand how synthetic data is important for artificial neural networks</a:t>
            </a:r>
          </a:p>
          <a:p>
            <a:pPr>
              <a:lnSpc>
                <a:spcPct val="80000"/>
              </a:lnSpc>
            </a:pPr>
            <a:r>
              <a:rPr lang="en-US" sz="1400" dirty="0"/>
              <a:t>Master the benefits and challenges of synthetic data</a:t>
            </a:r>
          </a:p>
          <a:p>
            <a:pPr>
              <a:lnSpc>
                <a:spcPct val="80000"/>
              </a:lnSpc>
            </a:pPr>
            <a:r>
              <a:rPr lang="en-US" sz="1400" dirty="0"/>
              <a:t>Understand concepts such as domain randomization and domain adaptation related to synthetic data generation</a:t>
            </a:r>
          </a:p>
          <a:p>
            <a:pPr>
              <a:lnSpc>
                <a:spcPct val="80000"/>
              </a:lnSpc>
            </a:pPr>
            <a:r>
              <a:rPr lang="en-US" sz="1400" dirty="0"/>
              <a:t>Who This Book Is </a:t>
            </a:r>
            <a:r>
              <a:rPr lang="en-US" sz="1400" dirty="0" err="1"/>
              <a:t>ForThose</a:t>
            </a:r>
            <a:r>
              <a:rPr lang="en-US" sz="1400" dirty="0"/>
              <a:t> who want to learn about synthetic data and its applications, especially professionals working in the field of machine learning and computer vision. This book will also be useful for graduate and doctoral students interested in this subject.</a:t>
            </a:r>
          </a:p>
        </p:txBody>
      </p:sp>
      <p:pic>
        <p:nvPicPr>
          <p:cNvPr id="3076" name="Picture 4" descr="61pKoz9MfNL._SY342_"/>
          <p:cNvPicPr>
            <a:picLocks noChangeAspect="1" noChangeArrowheads="1"/>
          </p:cNvPicPr>
          <p:nvPr/>
        </p:nvPicPr>
        <p:blipFill>
          <a:blip r:embed="rId2" cstate="print"/>
          <a:srcRect/>
          <a:stretch>
            <a:fillRect/>
          </a:stretch>
        </p:blipFill>
        <p:spPr bwMode="auto">
          <a:xfrm>
            <a:off x="107951" y="1221582"/>
            <a:ext cx="2378075" cy="3780235"/>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771550"/>
            <a:ext cx="8229600" cy="857250"/>
          </a:xfrm>
        </p:spPr>
        <p:txBody>
          <a:bodyPr>
            <a:normAutofit fontScale="90000"/>
          </a:bodyPr>
          <a:lstStyle/>
          <a:p>
            <a:r>
              <a:rPr lang="fr-FR" dirty="0" err="1" smtClean="0"/>
              <a:t>Smartphonique</a:t>
            </a:r>
            <a:r>
              <a:rPr lang="fr-FR" dirty="0" smtClean="0"/>
              <a:t> - 2e éd.: Faites de votre </a:t>
            </a:r>
            <a:r>
              <a:rPr lang="fr-FR" dirty="0" err="1" smtClean="0"/>
              <a:t>smartphone</a:t>
            </a:r>
            <a:r>
              <a:rPr lang="fr-FR" dirty="0" smtClean="0"/>
              <a:t> un labo de physique</a:t>
            </a:r>
            <a:br>
              <a:rPr lang="fr-FR" dirty="0" smtClean="0"/>
            </a:br>
            <a:endParaRPr lang="fr-FR" dirty="0"/>
          </a:p>
        </p:txBody>
      </p:sp>
      <p:sp>
        <p:nvSpPr>
          <p:cNvPr id="3" name="Espace réservé du contenu 2"/>
          <p:cNvSpPr>
            <a:spLocks noGrp="1"/>
          </p:cNvSpPr>
          <p:nvPr>
            <p:ph idx="1"/>
          </p:nvPr>
        </p:nvSpPr>
        <p:spPr>
          <a:xfrm>
            <a:off x="3779912" y="1383618"/>
            <a:ext cx="4906888" cy="3564396"/>
          </a:xfrm>
        </p:spPr>
        <p:txBody>
          <a:bodyPr>
            <a:normAutofit fontScale="40000" lnSpcReduction="20000"/>
          </a:bodyPr>
          <a:lstStyle/>
          <a:p>
            <a:endParaRPr lang="fr-FR" dirty="0" smtClean="0"/>
          </a:p>
          <a:p>
            <a:endParaRPr lang="fr-FR" dirty="0" smtClean="0"/>
          </a:p>
          <a:p>
            <a:endParaRPr lang="fr-FR" dirty="0" smtClean="0"/>
          </a:p>
          <a:p>
            <a:r>
              <a:rPr lang="fr-FR" dirty="0" smtClean="0">
                <a:latin typeface="Arial" pitchFamily="34" charset="0"/>
                <a:cs typeface="Arial" pitchFamily="34" charset="0"/>
              </a:rPr>
              <a:t>Nos </a:t>
            </a:r>
            <a:r>
              <a:rPr lang="fr-FR" dirty="0" err="1" smtClean="0">
                <a:latin typeface="Arial" pitchFamily="34" charset="0"/>
                <a:cs typeface="Arial" pitchFamily="34" charset="0"/>
              </a:rPr>
              <a:t>smartphones</a:t>
            </a:r>
            <a:r>
              <a:rPr lang="fr-FR" dirty="0" smtClean="0">
                <a:latin typeface="Arial" pitchFamily="34" charset="0"/>
                <a:cs typeface="Arial" pitchFamily="34" charset="0"/>
              </a:rPr>
              <a:t> sont de véritables concentrés de capteurs : accéléromètres, magnétomètres, capteur de pression, de luminosité… qu’il est possible de détourner de leurs fonctions d’origine, afin d'effectuer des mesures et mener de véritables expériences scientifiques. </a:t>
            </a:r>
            <a:r>
              <a:rPr lang="fr-FR" b="1" dirty="0" smtClean="0">
                <a:latin typeface="Arial" pitchFamily="34" charset="0"/>
                <a:cs typeface="Arial" pitchFamily="34" charset="0"/>
              </a:rPr>
              <a:t>Votre </a:t>
            </a:r>
            <a:r>
              <a:rPr lang="fr-FR" b="1" dirty="0" err="1" smtClean="0">
                <a:latin typeface="Arial" pitchFamily="34" charset="0"/>
                <a:cs typeface="Arial" pitchFamily="34" charset="0"/>
              </a:rPr>
              <a:t>smartphone</a:t>
            </a:r>
            <a:r>
              <a:rPr lang="fr-FR" b="1" dirty="0" smtClean="0">
                <a:latin typeface="Arial" pitchFamily="34" charset="0"/>
                <a:cs typeface="Arial" pitchFamily="34" charset="0"/>
              </a:rPr>
              <a:t> devient alors un laboratoire portatif</a:t>
            </a:r>
            <a:r>
              <a:rPr lang="fr-FR" dirty="0" smtClean="0">
                <a:latin typeface="Arial" pitchFamily="34" charset="0"/>
                <a:cs typeface="Arial" pitchFamily="34" charset="0"/>
              </a:rPr>
              <a:t> pour expérimenter n’importe où et quand vous voulez.</a:t>
            </a:r>
            <a:br>
              <a:rPr lang="fr-FR" dirty="0" smtClean="0">
                <a:latin typeface="Arial" pitchFamily="34" charset="0"/>
                <a:cs typeface="Arial" pitchFamily="34" charset="0"/>
              </a:rPr>
            </a:br>
            <a:r>
              <a:rPr lang="fr-FR" dirty="0" smtClean="0">
                <a:latin typeface="Arial" pitchFamily="34" charset="0"/>
                <a:cs typeface="Arial" pitchFamily="34" charset="0"/>
              </a:rPr>
              <a:t>Après une description des différents capteurs, cet ouvrage explique comment les utiliser pour tester les grands principes de la physique en mécanique, en acoustique, en optique, en thermodynamique, en mécanique des fluides, ou encore en astrophysique. </a:t>
            </a:r>
            <a:r>
              <a:rPr lang="fr-FR" b="1" dirty="0" smtClean="0">
                <a:latin typeface="Arial" pitchFamily="34" charset="0"/>
                <a:cs typeface="Arial" pitchFamily="34" charset="0"/>
              </a:rPr>
              <a:t>Grâce à l’utilisation d’applications simples et gratuites</a:t>
            </a:r>
            <a:r>
              <a:rPr lang="fr-FR" dirty="0" smtClean="0">
                <a:latin typeface="Arial" pitchFamily="34" charset="0"/>
                <a:cs typeface="Arial" pitchFamily="34" charset="0"/>
              </a:rPr>
              <a:t>, il est ainsi possible de mesurer la vitesse du son, de peser la masse de la Terre, de voir et mesurer la taille des cellules, d’étudier le transit d’</a:t>
            </a:r>
            <a:r>
              <a:rPr lang="fr-FR" dirty="0" err="1" smtClean="0">
                <a:latin typeface="Arial" pitchFamily="34" charset="0"/>
                <a:cs typeface="Arial" pitchFamily="34" charset="0"/>
              </a:rPr>
              <a:t>exoplanètes</a:t>
            </a:r>
            <a:r>
              <a:rPr lang="fr-FR" dirty="0" smtClean="0">
                <a:latin typeface="Arial" pitchFamily="34" charset="0"/>
                <a:cs typeface="Arial" pitchFamily="34" charset="0"/>
              </a:rPr>
              <a:t>…</a:t>
            </a:r>
            <a:br>
              <a:rPr lang="fr-FR" dirty="0" smtClean="0">
                <a:latin typeface="Arial" pitchFamily="34" charset="0"/>
                <a:cs typeface="Arial" pitchFamily="34" charset="0"/>
              </a:rPr>
            </a:br>
            <a:r>
              <a:rPr lang="fr-FR" dirty="0" smtClean="0">
                <a:latin typeface="Arial" pitchFamily="34" charset="0"/>
                <a:cs typeface="Arial" pitchFamily="34" charset="0"/>
              </a:rPr>
              <a:t>Des rappels théoriques (niveau Licence) permettent au lecteur d’approfondir sa compréhension des phénomènes observés.</a:t>
            </a:r>
            <a:br>
              <a:rPr lang="fr-FR" dirty="0" smtClean="0">
                <a:latin typeface="Arial" pitchFamily="34" charset="0"/>
                <a:cs typeface="Arial" pitchFamily="34" charset="0"/>
              </a:rPr>
            </a:br>
            <a:r>
              <a:rPr lang="fr-FR" dirty="0" smtClean="0">
                <a:latin typeface="Arial" pitchFamily="34" charset="0"/>
                <a:cs typeface="Arial" pitchFamily="34" charset="0"/>
              </a:rPr>
              <a:t>Cette deuxième édition a été entièrement révisée et présente les dernières applications disponibles (</a:t>
            </a:r>
            <a:r>
              <a:rPr lang="fr-FR" dirty="0" err="1" smtClean="0">
                <a:latin typeface="Arial" pitchFamily="34" charset="0"/>
                <a:cs typeface="Arial" pitchFamily="34" charset="0"/>
              </a:rPr>
              <a:t>iOS</a:t>
            </a:r>
            <a:r>
              <a:rPr lang="fr-FR" dirty="0" smtClean="0">
                <a:latin typeface="Arial" pitchFamily="34" charset="0"/>
                <a:cs typeface="Arial" pitchFamily="34" charset="0"/>
              </a:rPr>
              <a:t> et </a:t>
            </a:r>
            <a:r>
              <a:rPr lang="fr-FR" dirty="0" err="1" smtClean="0">
                <a:latin typeface="Arial" pitchFamily="34" charset="0"/>
                <a:cs typeface="Arial" pitchFamily="34" charset="0"/>
              </a:rPr>
              <a:t>Android</a:t>
            </a:r>
            <a:r>
              <a:rPr lang="fr-FR" dirty="0" smtClean="0">
                <a:latin typeface="Arial" pitchFamily="34" charset="0"/>
                <a:cs typeface="Arial" pitchFamily="34" charset="0"/>
              </a:rPr>
              <a:t>) ainsi que des nouvelles thématiques.</a:t>
            </a:r>
            <a:endParaRPr lang="fr-FR" dirty="0">
              <a:latin typeface="Arial" pitchFamily="34" charset="0"/>
              <a:cs typeface="Arial" pitchFamily="34" charset="0"/>
            </a:endParaRPr>
          </a:p>
        </p:txBody>
      </p:sp>
      <p:pic>
        <p:nvPicPr>
          <p:cNvPr id="7170" name="Picture 2" descr="C:\Users\USER\Desktop\71Xmihq1z9L._SY466_.jpg"/>
          <p:cNvPicPr>
            <a:picLocks noChangeAspect="1" noChangeArrowheads="1"/>
          </p:cNvPicPr>
          <p:nvPr/>
        </p:nvPicPr>
        <p:blipFill>
          <a:blip r:embed="rId2" cstate="print"/>
          <a:srcRect/>
          <a:stretch>
            <a:fillRect/>
          </a:stretch>
        </p:blipFill>
        <p:spPr bwMode="auto">
          <a:xfrm>
            <a:off x="204614" y="1383618"/>
            <a:ext cx="3575299" cy="3618402"/>
          </a:xfrm>
          <a:prstGeom prst="rect">
            <a:avLst/>
          </a:prstGeom>
          <a:noFill/>
        </p:spPr>
      </p:pic>
    </p:spTree>
  </p:cSld>
  <p:clrMapOvr>
    <a:masterClrMapping/>
  </p:clrMapOvr>
  <p:transition advClick="0" advTm="10000">
    <p:wheel spokes="3"/>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555526"/>
            <a:ext cx="8229600" cy="857250"/>
          </a:xfrm>
        </p:spPr>
        <p:txBody>
          <a:bodyPr>
            <a:normAutofit fontScale="90000"/>
          </a:bodyPr>
          <a:lstStyle/>
          <a:p>
            <a:r>
              <a:rPr lang="fr-FR" dirty="0" smtClean="0"/>
              <a:t>Super manuel de physique MPSI PCSI PTSI: Tout le semestre 1</a:t>
            </a:r>
            <a:br>
              <a:rPr lang="fr-FR" dirty="0" smtClean="0"/>
            </a:br>
            <a:endParaRPr lang="fr-FR" dirty="0"/>
          </a:p>
        </p:txBody>
      </p:sp>
      <p:sp>
        <p:nvSpPr>
          <p:cNvPr id="3" name="Espace réservé du contenu 2"/>
          <p:cNvSpPr>
            <a:spLocks noGrp="1"/>
          </p:cNvSpPr>
          <p:nvPr>
            <p:ph idx="1"/>
          </p:nvPr>
        </p:nvSpPr>
        <p:spPr>
          <a:xfrm>
            <a:off x="3635896" y="1200150"/>
            <a:ext cx="5050904" cy="3531870"/>
          </a:xfrm>
        </p:spPr>
        <p:txBody>
          <a:bodyPr>
            <a:normAutofit fontScale="77500" lnSpcReduction="20000"/>
          </a:bodyPr>
          <a:lstStyle/>
          <a:p>
            <a:endParaRPr lang="fr-FR" dirty="0" smtClean="0"/>
          </a:p>
          <a:p>
            <a:r>
              <a:rPr lang="fr-FR" dirty="0" smtClean="0"/>
              <a:t>Le manuel de physique tout-en-en et en quadri qui exploite de nombreux supports visuels, des expériences réelles et imaginaires et des démonstrations dynamiques, commentées "comme en classe". Cet ouvrage est conforme au nouveau programme du semestre 1 des classes préparatoires scientifiques MPSI, PCSI, PTSI, MPII, TSI1.</a:t>
            </a:r>
            <a:endParaRPr lang="fr-FR" dirty="0"/>
          </a:p>
        </p:txBody>
      </p:sp>
      <p:pic>
        <p:nvPicPr>
          <p:cNvPr id="8194" name="Picture 2" descr="C:\Users\USER\Desktop\71zmYPastkL._SY466_.jpg"/>
          <p:cNvPicPr>
            <a:picLocks noChangeAspect="1" noChangeArrowheads="1"/>
          </p:cNvPicPr>
          <p:nvPr/>
        </p:nvPicPr>
        <p:blipFill>
          <a:blip r:embed="rId2" cstate="print"/>
          <a:srcRect/>
          <a:stretch>
            <a:fillRect/>
          </a:stretch>
        </p:blipFill>
        <p:spPr bwMode="auto">
          <a:xfrm>
            <a:off x="292620" y="1294990"/>
            <a:ext cx="3343276" cy="3761036"/>
          </a:xfrm>
          <a:prstGeom prst="rect">
            <a:avLst/>
          </a:prstGeom>
          <a:noFill/>
        </p:spPr>
      </p:pic>
    </p:spTree>
  </p:cSld>
  <p:clrMapOvr>
    <a:masterClrMapping/>
  </p:clrMapOvr>
  <p:transition advClick="0" advTm="10000">
    <p:wheel spokes="3"/>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55526"/>
            <a:ext cx="8229600" cy="857250"/>
          </a:xfrm>
        </p:spPr>
        <p:txBody>
          <a:bodyPr>
            <a:normAutofit fontScale="90000"/>
          </a:bodyPr>
          <a:lstStyle/>
          <a:p>
            <a:r>
              <a:rPr lang="fr-FR" sz="2700" dirty="0" smtClean="0"/>
              <a:t>Systèmes électroniques embarqués et transports - 3ed. - Automobile, ferroviaire, aéronautique et esp: Automobile, ferroviaire, aéronautique et espace</a:t>
            </a:r>
            <a:r>
              <a:rPr lang="fr-FR" dirty="0" smtClean="0"/>
              <a:t/>
            </a:r>
            <a:br>
              <a:rPr lang="fr-FR" dirty="0" smtClean="0"/>
            </a:br>
            <a:endParaRPr lang="fr-FR" dirty="0"/>
          </a:p>
        </p:txBody>
      </p:sp>
      <p:sp>
        <p:nvSpPr>
          <p:cNvPr id="3" name="Espace réservé du contenu 2"/>
          <p:cNvSpPr>
            <a:spLocks noGrp="1"/>
          </p:cNvSpPr>
          <p:nvPr>
            <p:ph idx="1"/>
          </p:nvPr>
        </p:nvSpPr>
        <p:spPr>
          <a:xfrm>
            <a:off x="3815408" y="1275606"/>
            <a:ext cx="5328592" cy="3564396"/>
          </a:xfrm>
        </p:spPr>
        <p:txBody>
          <a:bodyPr>
            <a:normAutofit fontScale="25000" lnSpcReduction="20000"/>
          </a:bodyPr>
          <a:lstStyle/>
          <a:p>
            <a:endParaRPr lang="fr-FR" b="1" dirty="0" smtClean="0"/>
          </a:p>
          <a:p>
            <a:endParaRPr lang="fr-FR" dirty="0" smtClean="0"/>
          </a:p>
          <a:p>
            <a:r>
              <a:rPr lang="fr-FR" sz="6400" dirty="0" smtClean="0"/>
              <a:t>embarquée s’est imposée comme une discipline à part entière avec ses spécificités propres. Dans le domaine des transports, elle a su s’adapter aux contingences les plus critiques et aux cahiers des charges les plus exigeants de l’aéronautique, du ferroviaire, de l’automobile et du domaine spatial auquel cette troisième édition, par ailleurs entièrement mise à jour, consacre </a:t>
            </a:r>
            <a:r>
              <a:rPr lang="fr-FR" sz="6400" b="1" dirty="0" smtClean="0"/>
              <a:t>une partie totalement nouvelle</a:t>
            </a:r>
            <a:r>
              <a:rPr lang="fr-FR" sz="6400" dirty="0" smtClean="0"/>
              <a:t>.</a:t>
            </a:r>
            <a:br>
              <a:rPr lang="fr-FR" sz="6400" dirty="0" smtClean="0"/>
            </a:br>
            <a:r>
              <a:rPr lang="fr-FR" sz="6400" dirty="0" smtClean="0"/>
              <a:t>Cet ouvrage permet non seulement d’avoir une </a:t>
            </a:r>
            <a:r>
              <a:rPr lang="fr-FR" sz="6400" b="1" dirty="0" smtClean="0"/>
              <a:t>vision synthétique du secteur</a:t>
            </a:r>
            <a:r>
              <a:rPr lang="fr-FR" sz="6400" dirty="0" smtClean="0"/>
              <a:t>, mais donne aussi des </a:t>
            </a:r>
            <a:r>
              <a:rPr lang="fr-FR" sz="6400" b="1" dirty="0" smtClean="0"/>
              <a:t>revues détaillées de solutions</a:t>
            </a:r>
            <a:r>
              <a:rPr lang="fr-FR" sz="6400" dirty="0" smtClean="0"/>
              <a:t>, tant sur les aspects systèmes que sur les aspects composants ou logiciels. Il fait ressortir les similitudes, les différences et les perspectives d’évolution des transports </a:t>
            </a:r>
            <a:r>
              <a:rPr lang="fr-FR" sz="6400" b="1" dirty="0" smtClean="0"/>
              <a:t>automobile, aéronautique, ferroviaire et spatial </a:t>
            </a:r>
            <a:r>
              <a:rPr lang="fr-FR" sz="6400" dirty="0" smtClean="0"/>
              <a:t>à travers de nombreux exemples commentés.</a:t>
            </a:r>
            <a:endParaRPr lang="fr-FR" sz="6400" dirty="0"/>
          </a:p>
        </p:txBody>
      </p:sp>
      <p:pic>
        <p:nvPicPr>
          <p:cNvPr id="9218" name="Picture 2" descr="C:\Users\USER\Desktop\51ptzEfm4VL._SY445_SX342_.jpg"/>
          <p:cNvPicPr>
            <a:picLocks noChangeAspect="1" noChangeArrowheads="1"/>
          </p:cNvPicPr>
          <p:nvPr/>
        </p:nvPicPr>
        <p:blipFill>
          <a:blip r:embed="rId2" cstate="print"/>
          <a:srcRect/>
          <a:stretch>
            <a:fillRect/>
          </a:stretch>
        </p:blipFill>
        <p:spPr bwMode="auto">
          <a:xfrm>
            <a:off x="179512" y="1491630"/>
            <a:ext cx="3456384" cy="3564396"/>
          </a:xfrm>
          <a:prstGeom prst="rect">
            <a:avLst/>
          </a:prstGeom>
          <a:noFill/>
        </p:spPr>
      </p:pic>
    </p:spTree>
  </p:cSld>
  <p:clrMapOvr>
    <a:masterClrMapping/>
  </p:clrMapOvr>
  <p:transition advClick="0" advTm="10000">
    <p:wheel spokes="3"/>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27584" y="0"/>
            <a:ext cx="7772400" cy="1439485"/>
          </a:xfrm>
        </p:spPr>
        <p:txBody>
          <a:bodyPr>
            <a:noAutofit/>
          </a:bodyPr>
          <a:lstStyle/>
          <a:p>
            <a:r>
              <a:rPr lang="en-US" sz="3200" b="1" dirty="0"/>
              <a:t>Introduction to Astronomy and Astrophysics</a:t>
            </a:r>
          </a:p>
        </p:txBody>
      </p:sp>
      <p:sp>
        <p:nvSpPr>
          <p:cNvPr id="3075" name="Rectangle 3"/>
          <p:cNvSpPr>
            <a:spLocks noGrp="1" noChangeArrowheads="1"/>
          </p:cNvSpPr>
          <p:nvPr>
            <p:ph type="subTitle" idx="1"/>
          </p:nvPr>
        </p:nvSpPr>
        <p:spPr>
          <a:xfrm>
            <a:off x="2917825" y="1471612"/>
            <a:ext cx="6226175" cy="3671888"/>
          </a:xfrm>
        </p:spPr>
        <p:txBody>
          <a:bodyPr>
            <a:normAutofit fontScale="92500" lnSpcReduction="10000"/>
          </a:bodyPr>
          <a:lstStyle/>
          <a:p>
            <a:pPr>
              <a:lnSpc>
                <a:spcPct val="80000"/>
              </a:lnSpc>
            </a:pPr>
            <a:endParaRPr lang="en-US" sz="2000" dirty="0"/>
          </a:p>
          <a:p>
            <a:pPr>
              <a:lnSpc>
                <a:spcPct val="80000"/>
              </a:lnSpc>
            </a:pPr>
            <a:r>
              <a:rPr lang="en-US" sz="2000" dirty="0"/>
              <a:t>This textbook provides the basic theoretical and practical knowledge of astronomy and astrophysics. It provides an overview from classical astronomy and observational methods to solar physics and astrophysics of stars and galaxies. It concludes with chapters on cosmology, astrobiology, and mathematical and numerical methods. Numerous color illustrations, examples of calculations, and exercises with solutions make this work a useful companion to undergraduate astronomy lectures.</a:t>
            </a:r>
          </a:p>
          <a:p>
            <a:pPr>
              <a:lnSpc>
                <a:spcPct val="80000"/>
              </a:lnSpc>
            </a:pPr>
            <a:r>
              <a:rPr lang="en-US" sz="2000" dirty="0"/>
              <a:t>The book is suitable for students of physics and astronomy at teacher training level or in the Bachelor's degree - but also people interested in natural sciences with appropriate basic knowledge of mathematics and physics will find here an appealing introduction to the subject.</a:t>
            </a:r>
          </a:p>
        </p:txBody>
      </p:sp>
      <p:pic>
        <p:nvPicPr>
          <p:cNvPr id="3076" name="Picture 4" descr="51J0FIWFqpL._SY342_"/>
          <p:cNvPicPr>
            <a:picLocks noChangeAspect="1" noChangeArrowheads="1"/>
          </p:cNvPicPr>
          <p:nvPr/>
        </p:nvPicPr>
        <p:blipFill>
          <a:blip r:embed="rId2" cstate="print"/>
          <a:srcRect/>
          <a:stretch>
            <a:fillRect/>
          </a:stretch>
        </p:blipFill>
        <p:spPr bwMode="auto">
          <a:xfrm>
            <a:off x="107951" y="1779662"/>
            <a:ext cx="2663825" cy="3236442"/>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83518"/>
            <a:ext cx="8229600" cy="857250"/>
          </a:xfrm>
        </p:spPr>
        <p:txBody>
          <a:bodyPr>
            <a:normAutofit fontScale="90000"/>
          </a:bodyPr>
          <a:lstStyle/>
          <a:p>
            <a:r>
              <a:rPr lang="fr-FR" dirty="0" smtClean="0"/>
              <a:t>Technologies et protocoles Internet</a:t>
            </a:r>
            <a:br>
              <a:rPr lang="fr-FR" dirty="0" smtClean="0"/>
            </a:br>
            <a:endParaRPr lang="fr-FR" dirty="0"/>
          </a:p>
        </p:txBody>
      </p:sp>
      <p:sp>
        <p:nvSpPr>
          <p:cNvPr id="3" name="Espace réservé du contenu 2"/>
          <p:cNvSpPr>
            <a:spLocks noGrp="1"/>
          </p:cNvSpPr>
          <p:nvPr>
            <p:ph idx="1"/>
          </p:nvPr>
        </p:nvSpPr>
        <p:spPr>
          <a:xfrm>
            <a:off x="3779912" y="1221600"/>
            <a:ext cx="4906888" cy="3510420"/>
          </a:xfrm>
        </p:spPr>
        <p:txBody>
          <a:bodyPr>
            <a:normAutofit fontScale="55000" lnSpcReduction="20000"/>
          </a:bodyPr>
          <a:lstStyle/>
          <a:p>
            <a:endParaRPr lang="fr-FR" dirty="0" smtClean="0"/>
          </a:p>
          <a:p>
            <a:r>
              <a:rPr lang="fr-FR" dirty="0" smtClean="0"/>
              <a:t>L’objectif de cet ouvrage est de présenter les principes fondateurs à l'origine du succès d'Internet mais également d’identifier leurs limitations. Il donne un panorama complet et précis des technologies et des protocoles qui ont présidé à la conception originelle d'Internet et des ajouts qui ont accompagné ses évolutions.</a:t>
            </a:r>
          </a:p>
          <a:p>
            <a:r>
              <a:rPr lang="fr-FR" dirty="0" smtClean="0"/>
              <a:t>Cet ouvrage s’adresse aux étudiants et aux élèves-ingénieurs engagés dans un cursus scientifique et technologique pluridisciplinaire. Sont également concernés les enseignants à la recherche d’un ouvrage compagnon qui accompagnera leurs étudiants en y trouvant plusieurs exercices types corrigés.</a:t>
            </a:r>
          </a:p>
          <a:p>
            <a:endParaRPr lang="fr-FR" dirty="0"/>
          </a:p>
        </p:txBody>
      </p:sp>
      <p:pic>
        <p:nvPicPr>
          <p:cNvPr id="11266" name="Picture 2" descr="C:\Users\USER\Desktop\51HTZbTGhIL._SY466_.jpg"/>
          <p:cNvPicPr>
            <a:picLocks noChangeAspect="1" noChangeArrowheads="1"/>
          </p:cNvPicPr>
          <p:nvPr/>
        </p:nvPicPr>
        <p:blipFill>
          <a:blip r:embed="rId2" cstate="print"/>
          <a:srcRect/>
          <a:stretch>
            <a:fillRect/>
          </a:stretch>
        </p:blipFill>
        <p:spPr bwMode="auto">
          <a:xfrm>
            <a:off x="107505" y="1221600"/>
            <a:ext cx="3658741" cy="3780420"/>
          </a:xfrm>
          <a:prstGeom prst="rect">
            <a:avLst/>
          </a:prstGeom>
          <a:noFill/>
        </p:spPr>
      </p:pic>
    </p:spTree>
  </p:cSld>
  <p:clrMapOvr>
    <a:masterClrMapping/>
  </p:clrMapOvr>
  <p:transition advClick="0" advTm="10000">
    <p:wheel spokes="3"/>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771550"/>
            <a:ext cx="8229600" cy="857250"/>
          </a:xfrm>
        </p:spPr>
        <p:txBody>
          <a:bodyPr>
            <a:normAutofit fontScale="90000"/>
          </a:bodyPr>
          <a:lstStyle/>
          <a:p>
            <a:r>
              <a:rPr lang="fr-FR" sz="2700" dirty="0" smtClean="0"/>
              <a:t>Thermodynamique - 3e éd. - Fondements et applications, avec 250 exercices et problèmes résolus: Fondements et applications, avec 250 exercices et problèmes résolus</a:t>
            </a:r>
            <a:r>
              <a:rPr lang="fr-FR" dirty="0" smtClean="0"/>
              <a:t/>
            </a:r>
            <a:br>
              <a:rPr lang="fr-FR" dirty="0" smtClean="0"/>
            </a:br>
            <a:endParaRPr lang="fr-FR" dirty="0"/>
          </a:p>
        </p:txBody>
      </p:sp>
      <p:sp>
        <p:nvSpPr>
          <p:cNvPr id="3" name="Espace réservé du contenu 2"/>
          <p:cNvSpPr>
            <a:spLocks noGrp="1"/>
          </p:cNvSpPr>
          <p:nvPr>
            <p:ph idx="1"/>
          </p:nvPr>
        </p:nvSpPr>
        <p:spPr>
          <a:xfrm>
            <a:off x="3635896" y="1707654"/>
            <a:ext cx="5328592" cy="3435846"/>
          </a:xfrm>
        </p:spPr>
        <p:txBody>
          <a:bodyPr>
            <a:normAutofit fontScale="55000" lnSpcReduction="20000"/>
          </a:bodyPr>
          <a:lstStyle/>
          <a:p>
            <a:r>
              <a:rPr lang="fr-FR" dirty="0" smtClean="0"/>
              <a:t>Ce cours de thermodynamique est composé de trois parties. La première, grâce à une analyse microscopique simple et en s'appuyant largement sur l'équation-bilan d'une grandeur extensive, exprime les deux premiers principes de la thermodynamique. La deuxième partie présente des compléments et énonce l'interprétation statistique de l'entropie. La dernière, qui débute avec l'étude des gaz parfaits de fermions et de bosons, contient de nombreux approfondissements. Ce cours est découpé en leçons progressives, quasi autonomes, où les exemples, les exercices et les problèmes (résolus) ont été choisis pour montrer l'aspect à la fois fondamental et technique de la thermodynamique. Des solutions complémentaires et des programmes de simulation sont proposés sur le site web dunod.com.</a:t>
            </a:r>
            <a:endParaRPr lang="fr-FR" dirty="0"/>
          </a:p>
        </p:txBody>
      </p:sp>
      <p:pic>
        <p:nvPicPr>
          <p:cNvPr id="22530" name="Picture 2" descr="C:\Users\USER\Desktop\71JW2s36F4L._SY466_.jpg"/>
          <p:cNvPicPr>
            <a:picLocks noChangeAspect="1" noChangeArrowheads="1"/>
          </p:cNvPicPr>
          <p:nvPr/>
        </p:nvPicPr>
        <p:blipFill>
          <a:blip r:embed="rId2" cstate="print"/>
          <a:srcRect/>
          <a:stretch>
            <a:fillRect/>
          </a:stretch>
        </p:blipFill>
        <p:spPr bwMode="auto">
          <a:xfrm>
            <a:off x="179512" y="1761660"/>
            <a:ext cx="3635896" cy="3381840"/>
          </a:xfrm>
          <a:prstGeom prst="rect">
            <a:avLst/>
          </a:prstGeom>
          <a:noFill/>
        </p:spPr>
      </p:pic>
    </p:spTree>
  </p:cSld>
  <p:clrMapOvr>
    <a:masterClrMapping/>
  </p:clrMapOvr>
  <p:transition advClick="0" advTm="10000">
    <p:wheel spokes="3"/>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9502"/>
            <a:ext cx="8229600" cy="857250"/>
          </a:xfrm>
        </p:spPr>
        <p:txBody>
          <a:bodyPr>
            <a:normAutofit fontScale="90000"/>
          </a:bodyPr>
          <a:lstStyle/>
          <a:p>
            <a:r>
              <a:rPr lang="fr-FR" dirty="0" smtClean="0"/>
              <a:t>Thermodynamique chimique</a:t>
            </a:r>
            <a:br>
              <a:rPr lang="fr-FR" dirty="0" smtClean="0"/>
            </a:br>
            <a:endParaRPr lang="fr-FR" dirty="0"/>
          </a:p>
        </p:txBody>
      </p:sp>
      <p:sp>
        <p:nvSpPr>
          <p:cNvPr id="3" name="Espace réservé du contenu 2"/>
          <p:cNvSpPr>
            <a:spLocks noGrp="1"/>
          </p:cNvSpPr>
          <p:nvPr>
            <p:ph idx="1"/>
          </p:nvPr>
        </p:nvSpPr>
        <p:spPr>
          <a:xfrm>
            <a:off x="3491880" y="1329612"/>
            <a:ext cx="5292080" cy="3531870"/>
          </a:xfrm>
        </p:spPr>
        <p:txBody>
          <a:bodyPr>
            <a:normAutofit fontScale="70000" lnSpcReduction="20000"/>
          </a:bodyPr>
          <a:lstStyle/>
          <a:p>
            <a:r>
              <a:rPr lang="fr-FR" dirty="0" smtClean="0"/>
              <a:t>Ce manuel contient l'essentiel du cours de la thermodynamique chimique (Energie interne, enthalpie, entropie, etc...) pour les étudiants du premier cycle universitaire. Afin de favoriser une assimilation rapide, j'ai donné des exercices corrigés bien détaillés. Enfin, j'espère que ce travail sera un outil efficace pour les </a:t>
            </a:r>
            <a:r>
              <a:rPr lang="fr-FR" dirty="0" err="1" smtClean="0"/>
              <a:t>étudiants.Je</a:t>
            </a:r>
            <a:r>
              <a:rPr lang="fr-FR" dirty="0" smtClean="0"/>
              <a:t> serai reconnaissant aux collègues et aux étudiants qui voudront faire part de leurs critiques, suggestions et remarques.</a:t>
            </a:r>
            <a:endParaRPr lang="fr-FR" dirty="0"/>
          </a:p>
        </p:txBody>
      </p:sp>
      <p:pic>
        <p:nvPicPr>
          <p:cNvPr id="23554" name="Picture 2" descr="C:\Users\USER\Desktop\61bv4SzNuOL._SY466_.jpg"/>
          <p:cNvPicPr>
            <a:picLocks noChangeAspect="1" noChangeArrowheads="1"/>
          </p:cNvPicPr>
          <p:nvPr/>
        </p:nvPicPr>
        <p:blipFill>
          <a:blip r:embed="rId2" cstate="print"/>
          <a:srcRect/>
          <a:stretch>
            <a:fillRect/>
          </a:stretch>
        </p:blipFill>
        <p:spPr bwMode="auto">
          <a:xfrm>
            <a:off x="179512" y="1167594"/>
            <a:ext cx="3240360" cy="3888432"/>
          </a:xfrm>
          <a:prstGeom prst="rect">
            <a:avLst/>
          </a:prstGeom>
          <a:noFill/>
        </p:spPr>
      </p:pic>
    </p:spTree>
  </p:cSld>
  <p:clrMapOvr>
    <a:masterClrMapping/>
  </p:clrMapOvr>
  <p:transition advClick="0" advTm="10000">
    <p:wheel spokes="3"/>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843558"/>
            <a:ext cx="8229600" cy="3906434"/>
          </a:xfrm>
        </p:spPr>
        <p:txBody>
          <a:bodyPr>
            <a:noAutofit/>
          </a:bodyPr>
          <a:lstStyle/>
          <a:p>
            <a:r>
              <a:rPr lang="fr-FR" sz="4800" b="1" dirty="0" smtClean="0">
                <a:solidFill>
                  <a:schemeClr val="bg1"/>
                </a:solidFill>
                <a:latin typeface="Arial" pitchFamily="34" charset="0"/>
                <a:cs typeface="Arial" pitchFamily="34" charset="0"/>
              </a:rPr>
              <a:t>NEW ACQUISITION OF THE LIBRARY OF THE FACULTY OF SCIENCE TECHNOLOGY  MUSTAPHA ISTAMBOULI UNIVERSITY MASCARA</a:t>
            </a:r>
            <a:endParaRPr lang="fr-FR" sz="4800" b="1" dirty="0">
              <a:solidFill>
                <a:schemeClr val="bg1"/>
              </a:solidFill>
              <a:latin typeface="Arial" pitchFamily="34" charset="0"/>
              <a:cs typeface="Arial" pitchFamily="34" charset="0"/>
            </a:endParaRPr>
          </a:p>
        </p:txBody>
      </p:sp>
    </p:spTree>
  </p:cSld>
  <p:clrMapOvr>
    <a:masterClrMapping/>
  </p:clrMapOvr>
  <p:transition advClick="0" advTm="10000">
    <p:wheel spokes="3"/>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3568" y="411510"/>
            <a:ext cx="7772400" cy="647700"/>
          </a:xfrm>
        </p:spPr>
        <p:txBody>
          <a:bodyPr>
            <a:normAutofit fontScale="90000"/>
          </a:bodyPr>
          <a:lstStyle/>
          <a:p>
            <a:r>
              <a:rPr lang="fr-FR" altLang="en-US" sz="2400" dirty="0">
                <a:latin typeface="Arial Black" pitchFamily="34" charset="0"/>
              </a:rPr>
              <a:t>Aide Mémoire Électricité - Électronique de commande et de puissance Électrotechnique</a:t>
            </a:r>
          </a:p>
        </p:txBody>
      </p:sp>
      <p:sp>
        <p:nvSpPr>
          <p:cNvPr id="3075" name="Rectangle 3"/>
          <p:cNvSpPr>
            <a:spLocks noGrp="1" noChangeArrowheads="1"/>
          </p:cNvSpPr>
          <p:nvPr>
            <p:ph type="subTitle" idx="1"/>
          </p:nvPr>
        </p:nvSpPr>
        <p:spPr>
          <a:xfrm>
            <a:off x="4140201" y="1131589"/>
            <a:ext cx="4856163" cy="3924995"/>
          </a:xfrm>
        </p:spPr>
        <p:txBody>
          <a:bodyPr>
            <a:normAutofit fontScale="92500" lnSpcReduction="10000"/>
          </a:bodyPr>
          <a:lstStyle/>
          <a:p>
            <a:pPr>
              <a:lnSpc>
                <a:spcPct val="90000"/>
              </a:lnSpc>
            </a:pPr>
            <a:r>
              <a:rPr lang="en-US" sz="2400" dirty="0" err="1"/>
              <a:t>Cette</a:t>
            </a:r>
            <a:r>
              <a:rPr lang="en-US" sz="2400" dirty="0"/>
              <a:t> nouvelle </a:t>
            </a:r>
            <a:r>
              <a:rPr lang="en-US" sz="2400" dirty="0" err="1"/>
              <a:t>édition</a:t>
            </a:r>
            <a:r>
              <a:rPr lang="en-US" sz="2400" dirty="0"/>
              <a:t>, </a:t>
            </a:r>
            <a:r>
              <a:rPr lang="en-US" sz="2400" dirty="0" err="1"/>
              <a:t>entièrement</a:t>
            </a:r>
            <a:r>
              <a:rPr lang="en-US" sz="2400" dirty="0"/>
              <a:t> </a:t>
            </a:r>
            <a:r>
              <a:rPr lang="en-US" sz="2400" dirty="0" err="1"/>
              <a:t>révisée</a:t>
            </a:r>
            <a:r>
              <a:rPr lang="en-US" sz="2400" dirty="0"/>
              <a:t> et </a:t>
            </a:r>
            <a:r>
              <a:rPr lang="en-US" sz="2400" dirty="0" err="1"/>
              <a:t>complétée</a:t>
            </a:r>
            <a:r>
              <a:rPr lang="en-US" sz="2400" dirty="0"/>
              <a:t>, </a:t>
            </a:r>
            <a:r>
              <a:rPr lang="en-US" sz="2400" dirty="0" err="1"/>
              <a:t>rassemble</a:t>
            </a:r>
            <a:r>
              <a:rPr lang="en-US" sz="2400" dirty="0"/>
              <a:t> les </a:t>
            </a:r>
            <a:r>
              <a:rPr lang="en-US" sz="2400" dirty="0" err="1"/>
              <a:t>connaissances</a:t>
            </a:r>
            <a:r>
              <a:rPr lang="en-US" sz="2400" dirty="0"/>
              <a:t> de base du </a:t>
            </a:r>
            <a:r>
              <a:rPr lang="en-US" sz="2400" dirty="0" err="1"/>
              <a:t>secteur</a:t>
            </a:r>
            <a:r>
              <a:rPr lang="en-US" sz="2400" dirty="0"/>
              <a:t> </a:t>
            </a:r>
            <a:r>
              <a:rPr lang="en-US" sz="2400" dirty="0" err="1"/>
              <a:t>industriel</a:t>
            </a:r>
            <a:r>
              <a:rPr lang="en-US" sz="2400" dirty="0"/>
              <a:t> dans le </a:t>
            </a:r>
            <a:r>
              <a:rPr lang="en-US" sz="2400" dirty="0" err="1"/>
              <a:t>domaine</a:t>
            </a:r>
            <a:r>
              <a:rPr lang="en-US" sz="2400" dirty="0"/>
              <a:t> de </a:t>
            </a:r>
            <a:r>
              <a:rPr lang="en-US" sz="2400" dirty="0" err="1"/>
              <a:t>l'électricité</a:t>
            </a:r>
            <a:r>
              <a:rPr lang="en-US" sz="2400" dirty="0"/>
              <a:t>, de </a:t>
            </a:r>
            <a:r>
              <a:rPr lang="en-US" sz="2400" dirty="0" err="1"/>
              <a:t>l'électronique</a:t>
            </a:r>
            <a:r>
              <a:rPr lang="en-US" sz="2400" dirty="0"/>
              <a:t> et de </a:t>
            </a:r>
            <a:r>
              <a:rPr lang="en-US" sz="2400" dirty="0" err="1"/>
              <a:t>l'électrotechnique</a:t>
            </a:r>
            <a:r>
              <a:rPr lang="en-US" sz="2400" dirty="0"/>
              <a:t>. </a:t>
            </a:r>
            <a:r>
              <a:rPr lang="en-US" sz="2400" dirty="0" err="1"/>
              <a:t>Destiné</a:t>
            </a:r>
            <a:r>
              <a:rPr lang="en-US" sz="2400" dirty="0"/>
              <a:t> aux </a:t>
            </a:r>
            <a:r>
              <a:rPr lang="en-US" sz="2400" dirty="0" err="1"/>
              <a:t>lycéens</a:t>
            </a:r>
            <a:r>
              <a:rPr lang="en-US" sz="2400" dirty="0"/>
              <a:t> et </a:t>
            </a:r>
            <a:r>
              <a:rPr lang="en-US" sz="2400" dirty="0" err="1"/>
              <a:t>étudiants</a:t>
            </a:r>
            <a:r>
              <a:rPr lang="en-US" sz="2400" dirty="0"/>
              <a:t> des formations </a:t>
            </a:r>
            <a:r>
              <a:rPr lang="en-US" sz="2400" dirty="0" err="1"/>
              <a:t>technologiques</a:t>
            </a:r>
            <a:r>
              <a:rPr lang="en-US" sz="2400" dirty="0"/>
              <a:t> et </a:t>
            </a:r>
            <a:r>
              <a:rPr lang="en-US" sz="2400" dirty="0" err="1"/>
              <a:t>professionnelles</a:t>
            </a:r>
            <a:r>
              <a:rPr lang="en-US" sz="2400" dirty="0"/>
              <a:t> </a:t>
            </a:r>
            <a:r>
              <a:rPr lang="en-US" sz="2400" dirty="0" err="1"/>
              <a:t>ainsi</a:t>
            </a:r>
            <a:r>
              <a:rPr lang="en-US" sz="2400" dirty="0"/>
              <a:t> </a:t>
            </a:r>
            <a:r>
              <a:rPr lang="en-US" sz="2400" dirty="0" err="1"/>
              <a:t>qu'aux</a:t>
            </a:r>
            <a:r>
              <a:rPr lang="en-US" sz="2400" dirty="0"/>
              <a:t> </a:t>
            </a:r>
            <a:r>
              <a:rPr lang="en-US" sz="2400" dirty="0" err="1"/>
              <a:t>professionnels</a:t>
            </a:r>
            <a:r>
              <a:rPr lang="en-US" sz="2400" dirty="0"/>
              <a:t> en </a:t>
            </a:r>
            <a:r>
              <a:rPr lang="en-US" sz="2400" dirty="0" err="1"/>
              <a:t>activité</a:t>
            </a:r>
            <a:r>
              <a:rPr lang="en-US" sz="2400" dirty="0"/>
              <a:t>, </a:t>
            </a:r>
            <a:r>
              <a:rPr lang="en-US" sz="2400" dirty="0" err="1"/>
              <a:t>il</a:t>
            </a:r>
            <a:r>
              <a:rPr lang="en-US" sz="2400" dirty="0"/>
              <a:t> a </a:t>
            </a:r>
            <a:r>
              <a:rPr lang="en-US" sz="2400" dirty="0" err="1"/>
              <a:t>été</a:t>
            </a:r>
            <a:r>
              <a:rPr lang="en-US" sz="2400" dirty="0"/>
              <a:t> </a:t>
            </a:r>
            <a:r>
              <a:rPr lang="en-US" sz="2400" dirty="0" err="1"/>
              <a:t>conçu</a:t>
            </a:r>
            <a:r>
              <a:rPr lang="en-US" sz="2400" dirty="0"/>
              <a:t> </a:t>
            </a:r>
            <a:r>
              <a:rPr lang="en-US" sz="2400" dirty="0" err="1"/>
              <a:t>comme</a:t>
            </a:r>
            <a:r>
              <a:rPr lang="en-US" sz="2400" dirty="0"/>
              <a:t> un </a:t>
            </a:r>
            <a:r>
              <a:rPr lang="en-US" sz="2400" dirty="0" err="1"/>
              <a:t>complément</a:t>
            </a:r>
            <a:r>
              <a:rPr lang="en-US" sz="2400" dirty="0"/>
              <a:t> aux </a:t>
            </a:r>
            <a:r>
              <a:rPr lang="en-US" sz="2400" dirty="0" err="1"/>
              <a:t>ouvrages</a:t>
            </a:r>
            <a:r>
              <a:rPr lang="en-US" sz="2400" dirty="0"/>
              <a:t> du </a:t>
            </a:r>
            <a:r>
              <a:rPr lang="en-US" sz="2400" dirty="0" err="1"/>
              <a:t>domaine</a:t>
            </a:r>
            <a:r>
              <a:rPr lang="en-US" sz="2400" dirty="0"/>
              <a:t>. </a:t>
            </a:r>
            <a:r>
              <a:rPr lang="en-US" sz="2400" dirty="0" err="1"/>
              <a:t>Seules</a:t>
            </a:r>
            <a:r>
              <a:rPr lang="en-US" sz="2400" dirty="0"/>
              <a:t> des </a:t>
            </a:r>
            <a:r>
              <a:rPr lang="en-US" sz="2400" dirty="0" err="1"/>
              <a:t>connaissances</a:t>
            </a:r>
            <a:r>
              <a:rPr lang="en-US" sz="2400" dirty="0"/>
              <a:t> de base en </a:t>
            </a:r>
            <a:r>
              <a:rPr lang="en-US" sz="2400" dirty="0" err="1"/>
              <a:t>mathématiques</a:t>
            </a:r>
            <a:r>
              <a:rPr lang="en-US" sz="2400" dirty="0"/>
              <a:t> </a:t>
            </a:r>
            <a:r>
              <a:rPr lang="en-US" sz="2400" dirty="0" err="1"/>
              <a:t>sont</a:t>
            </a:r>
            <a:r>
              <a:rPr lang="en-US" sz="2400" dirty="0"/>
              <a:t> </a:t>
            </a:r>
            <a:r>
              <a:rPr lang="en-US" sz="2400" dirty="0" err="1"/>
              <a:t>nécessaires</a:t>
            </a:r>
            <a:r>
              <a:rPr lang="en-US" sz="2400" dirty="0"/>
              <a:t> à </a:t>
            </a:r>
            <a:r>
              <a:rPr lang="en-US" sz="2400" dirty="0" err="1"/>
              <a:t>sa</a:t>
            </a:r>
            <a:r>
              <a:rPr lang="en-US" sz="2400" dirty="0"/>
              <a:t> </a:t>
            </a:r>
            <a:r>
              <a:rPr lang="en-US" sz="2400" dirty="0" err="1"/>
              <a:t>compréhension</a:t>
            </a:r>
            <a:r>
              <a:rPr lang="en-US" sz="2400" dirty="0"/>
              <a:t>.</a:t>
            </a:r>
          </a:p>
        </p:txBody>
      </p:sp>
      <p:pic>
        <p:nvPicPr>
          <p:cNvPr id="3076" name="Picture 4" descr="41eEn3EzGOL._SY445_SX342_"/>
          <p:cNvPicPr>
            <a:picLocks noChangeAspect="1" noChangeArrowheads="1"/>
          </p:cNvPicPr>
          <p:nvPr/>
        </p:nvPicPr>
        <p:blipFill>
          <a:blip r:embed="rId2" cstate="print"/>
          <a:srcRect/>
          <a:stretch>
            <a:fillRect/>
          </a:stretch>
        </p:blipFill>
        <p:spPr bwMode="auto">
          <a:xfrm>
            <a:off x="107950" y="1131590"/>
            <a:ext cx="4032250" cy="3926184"/>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381"/>
            <a:ext cx="7772400" cy="928688"/>
          </a:xfrm>
        </p:spPr>
        <p:txBody>
          <a:bodyPr>
            <a:normAutofit fontScale="90000"/>
          </a:bodyPr>
          <a:lstStyle/>
          <a:p>
            <a:r>
              <a:rPr lang="en-US" sz="3600" b="1">
                <a:solidFill>
                  <a:schemeClr val="tx1"/>
                </a:solidFill>
              </a:rPr>
              <a:t>Aide-mémoire - Hydraulique industrielle</a:t>
            </a:r>
          </a:p>
        </p:txBody>
      </p:sp>
      <p:sp>
        <p:nvSpPr>
          <p:cNvPr id="3075" name="Rectangle 3"/>
          <p:cNvSpPr>
            <a:spLocks noGrp="1" noChangeArrowheads="1"/>
          </p:cNvSpPr>
          <p:nvPr>
            <p:ph type="subTitle" idx="1"/>
          </p:nvPr>
        </p:nvSpPr>
        <p:spPr>
          <a:xfrm>
            <a:off x="3698875" y="790575"/>
            <a:ext cx="5410200" cy="4105275"/>
          </a:xfrm>
        </p:spPr>
        <p:txBody>
          <a:bodyPr>
            <a:normAutofit fontScale="92500" lnSpcReduction="20000"/>
          </a:bodyPr>
          <a:lstStyle/>
          <a:p>
            <a:pPr>
              <a:lnSpc>
                <a:spcPct val="80000"/>
              </a:lnSpc>
            </a:pPr>
            <a:endParaRPr lang="en-US" sz="2400"/>
          </a:p>
          <a:p>
            <a:pPr>
              <a:lnSpc>
                <a:spcPct val="80000"/>
              </a:lnSpc>
            </a:pPr>
            <a:r>
              <a:rPr lang="en-US" sz="2400"/>
              <a:t>Cet aide-mémoire regroupe toutes les données théoriques et technologiques sur l’hydraulique industrielle, illustrées de nombreux schémas et tableaux récapitulatifs et d’une centaine de cas concrets. Il aborde successivement les points suivants :• Physique des fluides.• Composants et symboles hydrauliques.• Matériels hydrauliques.• Vérins </a:t>
            </a:r>
            <a:r>
              <a:rPr lang="en-US" sz="2000"/>
              <a:t>hydrauliques</a:t>
            </a:r>
            <a:r>
              <a:rPr lang="en-US" sz="2400"/>
              <a:t>.• Électrohydraulique.Cette approche à la fois fondamentale et très pratique conviendra aux ingénieurs et techniciens en mécanique ainsi qu’aux étudiants et élèves-ingénieurs qui souhaitent acquérir une meilleure compréhension de la technologie hydraulique</a:t>
            </a:r>
          </a:p>
        </p:txBody>
      </p:sp>
      <p:pic>
        <p:nvPicPr>
          <p:cNvPr id="3076" name="Picture 4" descr="71s6B4O6C9L._SY342_"/>
          <p:cNvPicPr>
            <a:picLocks noChangeAspect="1" noChangeArrowheads="1"/>
          </p:cNvPicPr>
          <p:nvPr/>
        </p:nvPicPr>
        <p:blipFill>
          <a:blip r:embed="rId2" cstate="print"/>
          <a:srcRect/>
          <a:stretch>
            <a:fillRect/>
          </a:stretch>
        </p:blipFill>
        <p:spPr bwMode="auto">
          <a:xfrm>
            <a:off x="179389" y="931069"/>
            <a:ext cx="3519487" cy="3964781"/>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3568" y="339502"/>
            <a:ext cx="7772400" cy="917972"/>
          </a:xfrm>
        </p:spPr>
        <p:txBody>
          <a:bodyPr>
            <a:normAutofit fontScale="90000"/>
          </a:bodyPr>
          <a:lstStyle/>
          <a:p>
            <a:r>
              <a:rPr lang="en-US" sz="2800" b="1" dirty="0" err="1"/>
              <a:t>Analyse</a:t>
            </a:r>
            <a:r>
              <a:rPr lang="en-US" sz="2800" b="1" dirty="0"/>
              <a:t> </a:t>
            </a:r>
            <a:r>
              <a:rPr lang="en-US" sz="2800" b="1" dirty="0" err="1"/>
              <a:t>numérique</a:t>
            </a:r>
            <a:r>
              <a:rPr lang="en-US" sz="2800" b="1" dirty="0"/>
              <a:t> </a:t>
            </a:r>
            <a:r>
              <a:rPr lang="en-US" sz="2800" b="1" dirty="0" err="1"/>
              <a:t>matricielle</a:t>
            </a:r>
            <a:r>
              <a:rPr lang="en-US" sz="2800" b="1" dirty="0"/>
              <a:t> - </a:t>
            </a:r>
            <a:r>
              <a:rPr lang="en-US" sz="2800" b="1" dirty="0" err="1"/>
              <a:t>Méthodes</a:t>
            </a:r>
            <a:r>
              <a:rPr lang="en-US" sz="2800" b="1" dirty="0"/>
              <a:t> et </a:t>
            </a:r>
            <a:r>
              <a:rPr lang="en-US" sz="2800" b="1" dirty="0" err="1"/>
              <a:t>algorithmes</a:t>
            </a:r>
            <a:r>
              <a:rPr lang="en-US" sz="2800" b="1" dirty="0"/>
              <a:t>, </a:t>
            </a:r>
            <a:r>
              <a:rPr lang="en-US" sz="2800" b="1" dirty="0" err="1"/>
              <a:t>exercices</a:t>
            </a:r>
            <a:r>
              <a:rPr lang="en-US" sz="2800" b="1" dirty="0"/>
              <a:t> et </a:t>
            </a:r>
            <a:r>
              <a:rPr lang="en-US" sz="2800" b="1" dirty="0" err="1"/>
              <a:t>problèmes</a:t>
            </a:r>
            <a:r>
              <a:rPr lang="en-US" sz="2800" b="1" dirty="0"/>
              <a:t> </a:t>
            </a:r>
            <a:r>
              <a:rPr lang="en-US" sz="2800" b="1" dirty="0" err="1"/>
              <a:t>corrigés</a:t>
            </a:r>
            <a:endParaRPr lang="en-US" sz="2800" b="1" dirty="0"/>
          </a:p>
        </p:txBody>
      </p:sp>
      <p:sp>
        <p:nvSpPr>
          <p:cNvPr id="3075" name="Rectangle 3"/>
          <p:cNvSpPr>
            <a:spLocks noGrp="1" noChangeArrowheads="1"/>
          </p:cNvSpPr>
          <p:nvPr>
            <p:ph type="subTitle" idx="1"/>
          </p:nvPr>
        </p:nvSpPr>
        <p:spPr>
          <a:xfrm>
            <a:off x="4068764" y="897731"/>
            <a:ext cx="4859337" cy="4105275"/>
          </a:xfrm>
        </p:spPr>
        <p:txBody>
          <a:bodyPr>
            <a:normAutofit fontScale="92500" lnSpcReduction="10000"/>
          </a:bodyPr>
          <a:lstStyle/>
          <a:p>
            <a:pPr>
              <a:lnSpc>
                <a:spcPct val="90000"/>
              </a:lnSpc>
            </a:pPr>
            <a:endParaRPr lang="en-US" sz="2400" dirty="0"/>
          </a:p>
          <a:p>
            <a:pPr>
              <a:lnSpc>
                <a:spcPct val="90000"/>
              </a:lnSpc>
            </a:pPr>
            <a:r>
              <a:rPr lang="en-US" sz="2400" dirty="0" err="1"/>
              <a:t>Cet</a:t>
            </a:r>
            <a:r>
              <a:rPr lang="en-US" sz="2400" dirty="0"/>
              <a:t> </a:t>
            </a:r>
            <a:r>
              <a:rPr lang="en-US" sz="2400" dirty="0" err="1"/>
              <a:t>ouvrage</a:t>
            </a:r>
            <a:r>
              <a:rPr lang="en-US" sz="2400" dirty="0"/>
              <a:t> </a:t>
            </a:r>
            <a:r>
              <a:rPr lang="en-US" sz="2400" dirty="0" err="1"/>
              <a:t>présente</a:t>
            </a:r>
            <a:r>
              <a:rPr lang="en-US" sz="2400" dirty="0"/>
              <a:t> un panorama de </a:t>
            </a:r>
            <a:r>
              <a:rPr lang="en-US" sz="2400" dirty="0" err="1"/>
              <a:t>problèmes</a:t>
            </a:r>
            <a:r>
              <a:rPr lang="en-US" sz="2400" dirty="0"/>
              <a:t> </a:t>
            </a:r>
            <a:r>
              <a:rPr lang="en-US" sz="2400" dirty="0" err="1"/>
              <a:t>abordés</a:t>
            </a:r>
            <a:r>
              <a:rPr lang="en-US" sz="2400" dirty="0"/>
              <a:t> en </a:t>
            </a:r>
            <a:r>
              <a:rPr lang="en-US" sz="2400" dirty="0" err="1"/>
              <a:t>analyse</a:t>
            </a:r>
            <a:r>
              <a:rPr lang="en-US" sz="2400" dirty="0"/>
              <a:t> </a:t>
            </a:r>
            <a:r>
              <a:rPr lang="en-US" sz="2400" dirty="0" err="1"/>
              <a:t>numérique</a:t>
            </a:r>
            <a:r>
              <a:rPr lang="en-US" sz="2400" dirty="0"/>
              <a:t> et se destine </a:t>
            </a:r>
            <a:r>
              <a:rPr lang="en-US" sz="2400" dirty="0" err="1"/>
              <a:t>auxaux</a:t>
            </a:r>
            <a:r>
              <a:rPr lang="en-US" sz="2400" dirty="0"/>
              <a:t> </a:t>
            </a:r>
            <a:r>
              <a:rPr lang="en-US" sz="2400" dirty="0" err="1"/>
              <a:t>élèves</a:t>
            </a:r>
            <a:r>
              <a:rPr lang="en-US" sz="2400" dirty="0"/>
              <a:t> </a:t>
            </a:r>
            <a:r>
              <a:rPr lang="en-US" sz="2400" dirty="0" err="1"/>
              <a:t>d'écoles</a:t>
            </a:r>
            <a:r>
              <a:rPr lang="en-US" sz="2400" dirty="0"/>
              <a:t> </a:t>
            </a:r>
            <a:r>
              <a:rPr lang="en-US" sz="2400" dirty="0" err="1"/>
              <a:t>d'ingénieurs</a:t>
            </a:r>
            <a:r>
              <a:rPr lang="en-US" sz="2400" dirty="0"/>
              <a:t>, aux </a:t>
            </a:r>
            <a:r>
              <a:rPr lang="en-US" sz="2400" dirty="0" err="1"/>
              <a:t>étudiants</a:t>
            </a:r>
            <a:r>
              <a:rPr lang="en-US" sz="2400" dirty="0"/>
              <a:t> de </a:t>
            </a:r>
            <a:r>
              <a:rPr lang="en-US" sz="2400" dirty="0" err="1"/>
              <a:t>Licence</a:t>
            </a:r>
            <a:r>
              <a:rPr lang="en-US" sz="2400" dirty="0"/>
              <a:t>, de Master en </a:t>
            </a:r>
            <a:r>
              <a:rPr lang="en-US" sz="2400" dirty="0" err="1"/>
              <a:t>mathématiques</a:t>
            </a:r>
            <a:r>
              <a:rPr lang="en-US" sz="2400" dirty="0"/>
              <a:t> </a:t>
            </a:r>
            <a:r>
              <a:rPr lang="en-US" sz="2400" dirty="0" err="1"/>
              <a:t>appliquées</a:t>
            </a:r>
            <a:r>
              <a:rPr lang="en-US" sz="2400" dirty="0"/>
              <a:t>, </a:t>
            </a:r>
            <a:r>
              <a:rPr lang="en-US" sz="2400" dirty="0" err="1"/>
              <a:t>mécanique</a:t>
            </a:r>
            <a:r>
              <a:rPr lang="en-US" sz="2400" dirty="0"/>
              <a:t> et </a:t>
            </a:r>
            <a:r>
              <a:rPr lang="en-US" sz="2400" dirty="0" err="1"/>
              <a:t>informatique.Le</a:t>
            </a:r>
            <a:r>
              <a:rPr lang="en-US" sz="2400" dirty="0"/>
              <a:t> </a:t>
            </a:r>
            <a:r>
              <a:rPr lang="en-US" sz="2400" dirty="0" err="1"/>
              <a:t>cours</a:t>
            </a:r>
            <a:r>
              <a:rPr lang="en-US" sz="2400" dirty="0"/>
              <a:t> </a:t>
            </a:r>
            <a:r>
              <a:rPr lang="en-US" sz="2400" dirty="0" err="1"/>
              <a:t>est</a:t>
            </a:r>
            <a:r>
              <a:rPr lang="en-US" sz="2400" dirty="0"/>
              <a:t> </a:t>
            </a:r>
            <a:r>
              <a:rPr lang="en-US" sz="2400" dirty="0" err="1"/>
              <a:t>illustré</a:t>
            </a:r>
            <a:r>
              <a:rPr lang="en-US" sz="2400" dirty="0"/>
              <a:t> par des </a:t>
            </a:r>
            <a:r>
              <a:rPr lang="en-US" sz="2400" dirty="0" err="1"/>
              <a:t>exercices</a:t>
            </a:r>
            <a:r>
              <a:rPr lang="en-US" sz="2400" dirty="0"/>
              <a:t> </a:t>
            </a:r>
            <a:r>
              <a:rPr lang="en-US" sz="2400" dirty="0" err="1"/>
              <a:t>corrigés</a:t>
            </a:r>
            <a:r>
              <a:rPr lang="en-US" sz="2400" dirty="0"/>
              <a:t>, des </a:t>
            </a:r>
            <a:r>
              <a:rPr lang="en-US" sz="2400" dirty="0" err="1"/>
              <a:t>exemples</a:t>
            </a:r>
            <a:r>
              <a:rPr lang="en-US" sz="2400" dirty="0"/>
              <a:t> </a:t>
            </a:r>
            <a:r>
              <a:rPr lang="en-US" sz="2400" dirty="0" err="1"/>
              <a:t>numériques</a:t>
            </a:r>
            <a:r>
              <a:rPr lang="en-US" sz="2400" dirty="0"/>
              <a:t> et des </a:t>
            </a:r>
            <a:r>
              <a:rPr lang="en-US" sz="2400" dirty="0" err="1"/>
              <a:t>algorithmes</a:t>
            </a:r>
            <a:r>
              <a:rPr lang="en-US" sz="2400" dirty="0"/>
              <a:t> avec </a:t>
            </a:r>
            <a:r>
              <a:rPr lang="en-US" sz="2400" dirty="0" err="1"/>
              <a:t>programmation</a:t>
            </a:r>
            <a:r>
              <a:rPr lang="en-US" sz="2400" dirty="0"/>
              <a:t> </a:t>
            </a:r>
            <a:r>
              <a:rPr lang="en-US" sz="2400" dirty="0" err="1"/>
              <a:t>Matlab</a:t>
            </a:r>
            <a:r>
              <a:rPr lang="en-US" sz="2400" dirty="0"/>
              <a:t>. Ce livre vise à </a:t>
            </a:r>
            <a:r>
              <a:rPr lang="en-US" sz="2400" dirty="0" err="1"/>
              <a:t>être</a:t>
            </a:r>
            <a:r>
              <a:rPr lang="en-US" sz="2400" dirty="0"/>
              <a:t> un « bon </a:t>
            </a:r>
            <a:r>
              <a:rPr lang="en-US" sz="2400" dirty="0" err="1"/>
              <a:t>compagnon</a:t>
            </a:r>
            <a:r>
              <a:rPr lang="en-US" sz="2400" dirty="0"/>
              <a:t> » du </a:t>
            </a:r>
            <a:r>
              <a:rPr lang="en-US" sz="2400" dirty="0" err="1"/>
              <a:t>lecteur</a:t>
            </a:r>
            <a:r>
              <a:rPr lang="en-US" sz="2400" dirty="0"/>
              <a:t> </a:t>
            </a:r>
            <a:r>
              <a:rPr lang="en-US" sz="2400" dirty="0" err="1"/>
              <a:t>motivé</a:t>
            </a:r>
            <a:r>
              <a:rPr lang="en-US" sz="2400" dirty="0"/>
              <a:t> par le </a:t>
            </a:r>
            <a:r>
              <a:rPr lang="en-US" sz="2400" dirty="0" err="1"/>
              <a:t>calcul</a:t>
            </a:r>
            <a:r>
              <a:rPr lang="en-US" sz="2400" dirty="0"/>
              <a:t> </a:t>
            </a:r>
            <a:r>
              <a:rPr lang="en-US" sz="2400" dirty="0" err="1"/>
              <a:t>scientifique</a:t>
            </a:r>
            <a:r>
              <a:rPr lang="en-US" sz="2400" dirty="0"/>
              <a:t>.</a:t>
            </a:r>
          </a:p>
        </p:txBody>
      </p:sp>
      <p:pic>
        <p:nvPicPr>
          <p:cNvPr id="3076" name="Picture 4" descr="417Iz+Vw+SL._SX342_SY445_"/>
          <p:cNvPicPr>
            <a:picLocks noChangeAspect="1" noChangeArrowheads="1"/>
          </p:cNvPicPr>
          <p:nvPr/>
        </p:nvPicPr>
        <p:blipFill>
          <a:blip r:embed="rId2" cstate="print"/>
          <a:srcRect/>
          <a:stretch>
            <a:fillRect/>
          </a:stretch>
        </p:blipFill>
        <p:spPr bwMode="auto">
          <a:xfrm>
            <a:off x="38100" y="1347614"/>
            <a:ext cx="3960813" cy="3600624"/>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27584" y="555526"/>
            <a:ext cx="7772400" cy="1102519"/>
          </a:xfrm>
        </p:spPr>
        <p:txBody>
          <a:bodyPr>
            <a:noAutofit/>
          </a:bodyPr>
          <a:lstStyle/>
          <a:p>
            <a:r>
              <a:rPr lang="en-US" sz="2400" b="1" dirty="0"/>
              <a:t>Turing à la </a:t>
            </a:r>
            <a:r>
              <a:rPr lang="en-US" sz="2400" b="1" dirty="0" err="1"/>
              <a:t>plage</a:t>
            </a:r>
            <a:r>
              <a:rPr lang="en-US" sz="2400" b="1" dirty="0"/>
              <a:t> - L'intelligence artificielle dans un </a:t>
            </a:r>
            <a:r>
              <a:rPr lang="en-US" sz="2400" b="1" dirty="0" err="1"/>
              <a:t>transat</a:t>
            </a:r>
            <a:r>
              <a:rPr lang="en-US" sz="2400" b="1" dirty="0"/>
              <a:t> L'intelligence artificielle dans un </a:t>
            </a:r>
            <a:r>
              <a:rPr lang="en-US" sz="2400" b="1" dirty="0" err="1"/>
              <a:t>transat</a:t>
            </a:r>
            <a:endParaRPr lang="en-US" sz="2400" b="1" dirty="0"/>
          </a:p>
        </p:txBody>
      </p:sp>
      <p:sp>
        <p:nvSpPr>
          <p:cNvPr id="3075" name="Rectangle 3"/>
          <p:cNvSpPr>
            <a:spLocks noGrp="1" noChangeArrowheads="1"/>
          </p:cNvSpPr>
          <p:nvPr>
            <p:ph type="subTitle" idx="1"/>
          </p:nvPr>
        </p:nvSpPr>
        <p:spPr>
          <a:xfrm>
            <a:off x="2700338" y="1707357"/>
            <a:ext cx="6400800" cy="3240881"/>
          </a:xfrm>
        </p:spPr>
        <p:txBody>
          <a:bodyPr>
            <a:normAutofit fontScale="92500" lnSpcReduction="10000"/>
          </a:bodyPr>
          <a:lstStyle/>
          <a:p>
            <a:r>
              <a:rPr lang="en-US" sz="2400" dirty="0"/>
              <a:t>Les </a:t>
            </a:r>
            <a:r>
              <a:rPr lang="en-US" sz="2400" dirty="0" err="1"/>
              <a:t>humains</a:t>
            </a:r>
            <a:r>
              <a:rPr lang="en-US" sz="2400" dirty="0"/>
              <a:t> </a:t>
            </a:r>
            <a:r>
              <a:rPr lang="en-US" sz="2400" dirty="0" err="1"/>
              <a:t>seront-ils</a:t>
            </a:r>
            <a:r>
              <a:rPr lang="en-US" sz="2400" dirty="0"/>
              <a:t> un jour </a:t>
            </a:r>
            <a:r>
              <a:rPr lang="en-US" sz="2400" dirty="0" err="1"/>
              <a:t>dominés</a:t>
            </a:r>
            <a:r>
              <a:rPr lang="en-US" sz="2400" dirty="0"/>
              <a:t> par des </a:t>
            </a:r>
            <a:r>
              <a:rPr lang="en-US" sz="2400" dirty="0" err="1"/>
              <a:t>algorithmes</a:t>
            </a:r>
            <a:r>
              <a:rPr lang="en-US" sz="2400" dirty="0"/>
              <a:t>? </a:t>
            </a:r>
            <a:r>
              <a:rPr lang="en-US" sz="2400" dirty="0" err="1"/>
              <a:t>Installez</a:t>
            </a:r>
            <a:r>
              <a:rPr lang="en-US" sz="2400" dirty="0"/>
              <a:t>-vous </a:t>
            </a:r>
            <a:r>
              <a:rPr lang="en-US" sz="2400" dirty="0" err="1"/>
              <a:t>confortablement</a:t>
            </a:r>
            <a:r>
              <a:rPr lang="en-US" sz="2400" dirty="0"/>
              <a:t> dans un </a:t>
            </a:r>
            <a:r>
              <a:rPr lang="en-US" sz="2400" dirty="0" err="1"/>
              <a:t>transat</a:t>
            </a:r>
            <a:r>
              <a:rPr lang="en-US" sz="2400" dirty="0"/>
              <a:t>, et laissez-vous guider </a:t>
            </a:r>
            <a:r>
              <a:rPr lang="en-US" sz="2400" dirty="0" err="1"/>
              <a:t>sur</a:t>
            </a:r>
            <a:r>
              <a:rPr lang="en-US" sz="2400" dirty="0"/>
              <a:t> le </a:t>
            </a:r>
            <a:r>
              <a:rPr lang="en-US" sz="2400" dirty="0" err="1"/>
              <a:t>chemin</a:t>
            </a:r>
            <a:r>
              <a:rPr lang="en-US" sz="2400" dirty="0"/>
              <a:t> </a:t>
            </a:r>
            <a:r>
              <a:rPr lang="en-US" sz="2400" dirty="0" err="1"/>
              <a:t>menant</a:t>
            </a:r>
            <a:r>
              <a:rPr lang="en-US" sz="2400" dirty="0"/>
              <a:t> des premières </a:t>
            </a:r>
            <a:r>
              <a:rPr lang="en-US" sz="2400" dirty="0" err="1"/>
              <a:t>idées</a:t>
            </a:r>
            <a:r>
              <a:rPr lang="en-US" sz="2400" dirty="0"/>
              <a:t> du </a:t>
            </a:r>
            <a:r>
              <a:rPr lang="en-US" sz="2400" dirty="0" err="1"/>
              <a:t>génie</a:t>
            </a:r>
            <a:r>
              <a:rPr lang="en-US" sz="2400" dirty="0"/>
              <a:t> </a:t>
            </a:r>
            <a:r>
              <a:rPr lang="en-US" sz="2400" dirty="0" err="1"/>
              <a:t>anglais</a:t>
            </a:r>
            <a:r>
              <a:rPr lang="en-US" sz="2400" dirty="0"/>
              <a:t> Alan Turing aux </a:t>
            </a:r>
            <a:r>
              <a:rPr lang="en-US" sz="2400" dirty="0" err="1"/>
              <a:t>capacités</a:t>
            </a:r>
            <a:r>
              <a:rPr lang="en-US" sz="2400" dirty="0"/>
              <a:t> </a:t>
            </a:r>
            <a:r>
              <a:rPr lang="en-US" sz="2400" dirty="0" err="1"/>
              <a:t>affolantes</a:t>
            </a:r>
            <a:r>
              <a:rPr lang="en-US" sz="2400" dirty="0"/>
              <a:t> des </a:t>
            </a:r>
            <a:r>
              <a:rPr lang="en-US" sz="2400" dirty="0" err="1"/>
              <a:t>ordinateurs</a:t>
            </a:r>
            <a:r>
              <a:rPr lang="en-US" sz="2400" dirty="0"/>
              <a:t> </a:t>
            </a:r>
            <a:r>
              <a:rPr lang="en-US" sz="2400" dirty="0" err="1"/>
              <a:t>quantiques</a:t>
            </a:r>
            <a:r>
              <a:rPr lang="en-US" sz="2400" dirty="0"/>
              <a:t> et aux </a:t>
            </a:r>
            <a:r>
              <a:rPr lang="en-US" sz="2400" dirty="0" err="1"/>
              <a:t>promesses</a:t>
            </a:r>
            <a:r>
              <a:rPr lang="en-US" sz="2400" dirty="0"/>
              <a:t> de l'intelligence </a:t>
            </a:r>
            <a:r>
              <a:rPr lang="en-US" sz="2400" dirty="0" err="1"/>
              <a:t>articielle</a:t>
            </a:r>
            <a:r>
              <a:rPr lang="en-US" sz="2400" dirty="0"/>
              <a:t>. Les </a:t>
            </a:r>
            <a:r>
              <a:rPr lang="en-US" sz="2400" dirty="0" err="1"/>
              <a:t>progrès</a:t>
            </a:r>
            <a:r>
              <a:rPr lang="en-US" sz="2400" dirty="0"/>
              <a:t> </a:t>
            </a:r>
            <a:r>
              <a:rPr lang="en-US" sz="2400" dirty="0" err="1"/>
              <a:t>sont</a:t>
            </a:r>
            <a:r>
              <a:rPr lang="en-US" sz="2400" dirty="0"/>
              <a:t> </a:t>
            </a:r>
            <a:r>
              <a:rPr lang="en-US" sz="2400" dirty="0" err="1"/>
              <a:t>immenses</a:t>
            </a:r>
            <a:r>
              <a:rPr lang="en-US" sz="2400" dirty="0"/>
              <a:t> </a:t>
            </a:r>
            <a:r>
              <a:rPr lang="en-US" sz="2400" dirty="0" err="1"/>
              <a:t>mais</a:t>
            </a:r>
            <a:r>
              <a:rPr lang="en-US" sz="2400" dirty="0"/>
              <a:t> les obstacles encore </a:t>
            </a:r>
            <a:r>
              <a:rPr lang="en-US" sz="2400" dirty="0" err="1"/>
              <a:t>nombreux.Au</a:t>
            </a:r>
            <a:r>
              <a:rPr lang="en-US" sz="2400" dirty="0"/>
              <a:t> moment de quitter </a:t>
            </a:r>
            <a:r>
              <a:rPr lang="en-US" sz="2400" dirty="0" err="1"/>
              <a:t>votre</a:t>
            </a:r>
            <a:r>
              <a:rPr lang="en-US" sz="2400" dirty="0"/>
              <a:t> </a:t>
            </a:r>
            <a:r>
              <a:rPr lang="en-US" sz="2400" dirty="0" err="1"/>
              <a:t>transat</a:t>
            </a:r>
            <a:r>
              <a:rPr lang="en-US" sz="2400" dirty="0"/>
              <a:t>, vous ne </a:t>
            </a:r>
            <a:r>
              <a:rPr lang="en-US" sz="2400" dirty="0" err="1"/>
              <a:t>regarderez</a:t>
            </a:r>
            <a:r>
              <a:rPr lang="en-US" sz="2400" dirty="0"/>
              <a:t> plus </a:t>
            </a:r>
            <a:r>
              <a:rPr lang="en-US" sz="2400" dirty="0" err="1"/>
              <a:t>votre</a:t>
            </a:r>
            <a:r>
              <a:rPr lang="en-US" sz="2400" dirty="0"/>
              <a:t> </a:t>
            </a:r>
            <a:r>
              <a:rPr lang="en-US" sz="2400" dirty="0" err="1"/>
              <a:t>ordinateur</a:t>
            </a:r>
            <a:r>
              <a:rPr lang="en-US" sz="2400" dirty="0"/>
              <a:t> de la </a:t>
            </a:r>
            <a:r>
              <a:rPr lang="en-US" sz="2400" dirty="0" err="1"/>
              <a:t>même</a:t>
            </a:r>
            <a:r>
              <a:rPr lang="en-US" sz="2400" dirty="0"/>
              <a:t> </a:t>
            </a:r>
            <a:r>
              <a:rPr lang="en-US" sz="2400" dirty="0" err="1"/>
              <a:t>manière</a:t>
            </a:r>
            <a:r>
              <a:rPr lang="en-US" sz="2400" dirty="0"/>
              <a:t>...</a:t>
            </a:r>
          </a:p>
        </p:txBody>
      </p:sp>
      <p:pic>
        <p:nvPicPr>
          <p:cNvPr id="3076" name="Picture 4" descr="71Efvhji5zL._SY342_"/>
          <p:cNvPicPr>
            <a:picLocks noChangeAspect="1" noChangeArrowheads="1"/>
          </p:cNvPicPr>
          <p:nvPr/>
        </p:nvPicPr>
        <p:blipFill>
          <a:blip r:embed="rId2" cstate="print"/>
          <a:srcRect/>
          <a:stretch>
            <a:fillRect/>
          </a:stretch>
        </p:blipFill>
        <p:spPr bwMode="auto">
          <a:xfrm>
            <a:off x="179388" y="1762125"/>
            <a:ext cx="2247900" cy="3252788"/>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27088" y="108012"/>
            <a:ext cx="7772400" cy="1437624"/>
          </a:xfrm>
        </p:spPr>
        <p:txBody>
          <a:bodyPr>
            <a:normAutofit/>
          </a:bodyPr>
          <a:lstStyle/>
          <a:p>
            <a:r>
              <a:rPr lang="en-US" sz="2800" b="1" dirty="0" err="1"/>
              <a:t>Transferts</a:t>
            </a:r>
            <a:r>
              <a:rPr lang="en-US" sz="2800" b="1" dirty="0"/>
              <a:t> </a:t>
            </a:r>
            <a:r>
              <a:rPr lang="en-US" sz="2800" b="1" dirty="0" err="1"/>
              <a:t>thermiques</a:t>
            </a:r>
            <a:r>
              <a:rPr lang="en-US" sz="2800" b="1" dirty="0"/>
              <a:t> </a:t>
            </a:r>
            <a:r>
              <a:rPr lang="en-US" sz="2800" b="1" dirty="0" err="1"/>
              <a:t>Méthodes</a:t>
            </a:r>
            <a:r>
              <a:rPr lang="en-US" sz="2800" b="1" dirty="0"/>
              <a:t> </a:t>
            </a:r>
            <a:r>
              <a:rPr lang="en-US" sz="2800" b="1" dirty="0" err="1"/>
              <a:t>numériques</a:t>
            </a:r>
            <a:r>
              <a:rPr lang="en-US" sz="2800" b="1" dirty="0"/>
              <a:t>. 35 </a:t>
            </a:r>
            <a:r>
              <a:rPr lang="en-US" sz="2800" b="1" dirty="0" err="1"/>
              <a:t>problèmes</a:t>
            </a:r>
            <a:r>
              <a:rPr lang="en-US" sz="2800" b="1" dirty="0"/>
              <a:t> </a:t>
            </a:r>
            <a:r>
              <a:rPr lang="en-US" sz="2800" b="1" dirty="0" err="1"/>
              <a:t>d'application</a:t>
            </a:r>
            <a:r>
              <a:rPr lang="en-US" sz="2800" b="1" dirty="0"/>
              <a:t> </a:t>
            </a:r>
            <a:r>
              <a:rPr lang="en-US" sz="2800" b="1" dirty="0" err="1"/>
              <a:t>résolus</a:t>
            </a:r>
            <a:endParaRPr lang="en-US" sz="2800" b="1" dirty="0"/>
          </a:p>
        </p:txBody>
      </p:sp>
      <p:sp>
        <p:nvSpPr>
          <p:cNvPr id="3075" name="Rectangle 3"/>
          <p:cNvSpPr>
            <a:spLocks noGrp="1" noChangeArrowheads="1"/>
          </p:cNvSpPr>
          <p:nvPr>
            <p:ph type="subTitle" idx="1"/>
          </p:nvPr>
        </p:nvSpPr>
        <p:spPr>
          <a:xfrm>
            <a:off x="2627313" y="1599735"/>
            <a:ext cx="6400800" cy="3618310"/>
          </a:xfrm>
        </p:spPr>
        <p:txBody>
          <a:bodyPr>
            <a:normAutofit fontScale="92500" lnSpcReduction="10000"/>
          </a:bodyPr>
          <a:lstStyle/>
          <a:p>
            <a:pPr>
              <a:lnSpc>
                <a:spcPct val="90000"/>
              </a:lnSpc>
            </a:pPr>
            <a:r>
              <a:rPr lang="en-US" sz="2400" dirty="0" err="1"/>
              <a:t>Destiné</a:t>
            </a:r>
            <a:r>
              <a:rPr lang="en-US" sz="2400" dirty="0"/>
              <a:t> aux </a:t>
            </a:r>
            <a:r>
              <a:rPr lang="en-US" sz="2400" dirty="0" err="1"/>
              <a:t>futurs</a:t>
            </a:r>
            <a:r>
              <a:rPr lang="en-US" sz="2400" dirty="0"/>
              <a:t> </a:t>
            </a:r>
            <a:r>
              <a:rPr lang="en-US" sz="2400" dirty="0" err="1"/>
              <a:t>professionnels</a:t>
            </a:r>
            <a:r>
              <a:rPr lang="en-US" sz="2400" dirty="0"/>
              <a:t> de </a:t>
            </a:r>
            <a:r>
              <a:rPr lang="en-US" sz="2400" dirty="0" err="1"/>
              <a:t>l'industrie</a:t>
            </a:r>
            <a:r>
              <a:rPr lang="en-US" sz="2400" dirty="0"/>
              <a:t> et de la construction, ce </a:t>
            </a:r>
            <a:r>
              <a:rPr lang="en-US" sz="2400" dirty="0" err="1"/>
              <a:t>manuel</a:t>
            </a:r>
            <a:r>
              <a:rPr lang="en-US" sz="2400" dirty="0"/>
              <a:t> </a:t>
            </a:r>
            <a:r>
              <a:rPr lang="en-US" sz="2400" dirty="0" err="1"/>
              <a:t>illustre</a:t>
            </a:r>
            <a:r>
              <a:rPr lang="en-US" sz="2400" dirty="0"/>
              <a:t> l'ensemble des </a:t>
            </a:r>
            <a:r>
              <a:rPr lang="en-US" sz="2400" dirty="0" err="1"/>
              <a:t>connaissances</a:t>
            </a:r>
            <a:r>
              <a:rPr lang="en-US" sz="2400" dirty="0"/>
              <a:t> </a:t>
            </a:r>
            <a:r>
              <a:rPr lang="en-US" sz="2400" dirty="0" err="1"/>
              <a:t>théoriques</a:t>
            </a:r>
            <a:r>
              <a:rPr lang="en-US" sz="2400" dirty="0"/>
              <a:t> par des </a:t>
            </a:r>
            <a:r>
              <a:rPr lang="en-US" sz="2400" dirty="0" err="1"/>
              <a:t>cas</a:t>
            </a:r>
            <a:r>
              <a:rPr lang="en-US" sz="2400" dirty="0"/>
              <a:t> </a:t>
            </a:r>
            <a:r>
              <a:rPr lang="en-US" sz="2400" dirty="0" err="1"/>
              <a:t>d'études</a:t>
            </a:r>
            <a:r>
              <a:rPr lang="en-US" sz="2400" dirty="0"/>
              <a:t> (30 </a:t>
            </a:r>
            <a:r>
              <a:rPr lang="en-US" sz="2400" dirty="0" err="1"/>
              <a:t>problèmes</a:t>
            </a:r>
            <a:r>
              <a:rPr lang="en-US" sz="2400" dirty="0"/>
              <a:t> </a:t>
            </a:r>
            <a:r>
              <a:rPr lang="en-US" sz="2400" dirty="0" err="1"/>
              <a:t>résolus</a:t>
            </a:r>
            <a:r>
              <a:rPr lang="en-US" sz="2400" dirty="0"/>
              <a:t>). Il </a:t>
            </a:r>
            <a:r>
              <a:rPr lang="en-US" sz="2400" dirty="0" err="1"/>
              <a:t>complète</a:t>
            </a:r>
            <a:r>
              <a:rPr lang="en-US" sz="2400" dirty="0"/>
              <a:t> G67944 (</a:t>
            </a:r>
            <a:r>
              <a:rPr lang="en-US" sz="2400" dirty="0" err="1"/>
              <a:t>février</a:t>
            </a:r>
            <a:r>
              <a:rPr lang="en-US" sz="2400" dirty="0"/>
              <a:t> 2021). Les </a:t>
            </a:r>
            <a:r>
              <a:rPr lang="en-US" sz="2400" dirty="0" err="1"/>
              <a:t>auteurs</a:t>
            </a:r>
            <a:r>
              <a:rPr lang="en-US" sz="2400" dirty="0"/>
              <a:t> se </a:t>
            </a:r>
            <a:r>
              <a:rPr lang="en-US" sz="2400" dirty="0" err="1"/>
              <a:t>sont</a:t>
            </a:r>
            <a:r>
              <a:rPr lang="en-US" sz="2400" dirty="0"/>
              <a:t> </a:t>
            </a:r>
            <a:r>
              <a:rPr lang="en-US" sz="2400" dirty="0" err="1"/>
              <a:t>particulièrement</a:t>
            </a:r>
            <a:r>
              <a:rPr lang="en-US" sz="2400" dirty="0"/>
              <a:t> attachés à </a:t>
            </a:r>
            <a:r>
              <a:rPr lang="en-US" sz="2400" dirty="0" err="1"/>
              <a:t>mettre</a:t>
            </a:r>
            <a:r>
              <a:rPr lang="en-US" sz="2400" dirty="0"/>
              <a:t> en oeuvre des </a:t>
            </a:r>
            <a:r>
              <a:rPr lang="en-US" sz="2400" dirty="0" err="1"/>
              <a:t>méthodes</a:t>
            </a:r>
            <a:r>
              <a:rPr lang="en-US" sz="2400" dirty="0"/>
              <a:t> </a:t>
            </a:r>
            <a:r>
              <a:rPr lang="en-US" sz="2400" dirty="0" err="1"/>
              <a:t>numériques</a:t>
            </a:r>
            <a:r>
              <a:rPr lang="en-US" sz="2400" dirty="0"/>
              <a:t> </a:t>
            </a:r>
            <a:r>
              <a:rPr lang="en-US" sz="2400" dirty="0" err="1"/>
              <a:t>permettant</a:t>
            </a:r>
            <a:r>
              <a:rPr lang="en-US" sz="2400" dirty="0"/>
              <a:t> </a:t>
            </a:r>
            <a:r>
              <a:rPr lang="en-US" sz="2400" dirty="0" err="1"/>
              <a:t>d'utiliser</a:t>
            </a:r>
            <a:r>
              <a:rPr lang="en-US" sz="2400" dirty="0"/>
              <a:t> un </a:t>
            </a:r>
            <a:r>
              <a:rPr lang="en-US" sz="2400" dirty="0" err="1"/>
              <a:t>tableur</a:t>
            </a:r>
            <a:r>
              <a:rPr lang="en-US" sz="2400" dirty="0"/>
              <a:t>. La </a:t>
            </a:r>
            <a:r>
              <a:rPr lang="en-US" sz="2400" dirty="0" err="1"/>
              <a:t>démarche</a:t>
            </a:r>
            <a:r>
              <a:rPr lang="en-US" sz="2400" dirty="0"/>
              <a:t> </a:t>
            </a:r>
            <a:r>
              <a:rPr lang="en-US" sz="2400" dirty="0" err="1"/>
              <a:t>décrite</a:t>
            </a:r>
            <a:r>
              <a:rPr lang="en-US" sz="2400" dirty="0"/>
              <a:t> par les </a:t>
            </a:r>
            <a:r>
              <a:rPr lang="en-US" sz="2400" dirty="0" err="1"/>
              <a:t>auteurs</a:t>
            </a:r>
            <a:r>
              <a:rPr lang="en-US" sz="2400" dirty="0"/>
              <a:t> </a:t>
            </a:r>
            <a:r>
              <a:rPr lang="en-US" sz="2400" dirty="0" err="1"/>
              <a:t>permet</a:t>
            </a:r>
            <a:r>
              <a:rPr lang="en-US" sz="2400" dirty="0"/>
              <a:t> de </a:t>
            </a:r>
            <a:r>
              <a:rPr lang="en-US" sz="2400" dirty="0" err="1"/>
              <a:t>maîtriser</a:t>
            </a:r>
            <a:r>
              <a:rPr lang="en-US" sz="2400" dirty="0"/>
              <a:t> les </a:t>
            </a:r>
            <a:r>
              <a:rPr lang="en-US" sz="2400" dirty="0" err="1"/>
              <a:t>hypothèses</a:t>
            </a:r>
            <a:r>
              <a:rPr lang="en-US" sz="2400" dirty="0"/>
              <a:t> et les </a:t>
            </a:r>
            <a:r>
              <a:rPr lang="en-US" sz="2400" dirty="0" err="1"/>
              <a:t>modèles</a:t>
            </a:r>
            <a:r>
              <a:rPr lang="en-US" sz="2400" dirty="0"/>
              <a:t> en les </a:t>
            </a:r>
            <a:r>
              <a:rPr lang="en-US" sz="2400" dirty="0" err="1"/>
              <a:t>adaptant</a:t>
            </a:r>
            <a:r>
              <a:rPr lang="en-US" sz="2400" dirty="0"/>
              <a:t> à la </a:t>
            </a:r>
            <a:r>
              <a:rPr lang="en-US" sz="2400" dirty="0" err="1"/>
              <a:t>précision</a:t>
            </a:r>
            <a:r>
              <a:rPr lang="en-US" sz="2400" dirty="0"/>
              <a:t> </a:t>
            </a:r>
            <a:r>
              <a:rPr lang="en-US" sz="2400" dirty="0" err="1"/>
              <a:t>recherchée</a:t>
            </a:r>
            <a:r>
              <a:rPr lang="en-US" sz="2400" dirty="0"/>
              <a:t>. Elle repose </a:t>
            </a:r>
            <a:r>
              <a:rPr lang="en-US" sz="2400" dirty="0" err="1"/>
              <a:t>sur</a:t>
            </a:r>
            <a:r>
              <a:rPr lang="en-US" sz="2400" dirty="0"/>
              <a:t> des </a:t>
            </a:r>
            <a:r>
              <a:rPr lang="en-US" sz="2400" dirty="0" err="1"/>
              <a:t>modèles</a:t>
            </a:r>
            <a:r>
              <a:rPr lang="en-US" sz="2400" dirty="0"/>
              <a:t> </a:t>
            </a:r>
            <a:r>
              <a:rPr lang="en-US" sz="2400" dirty="0" err="1"/>
              <a:t>analytiques</a:t>
            </a:r>
            <a:r>
              <a:rPr lang="en-US" sz="2400" dirty="0"/>
              <a:t> et on </a:t>
            </a:r>
            <a:r>
              <a:rPr lang="en-US" sz="2400" dirty="0" err="1"/>
              <a:t>l'apprend</a:t>
            </a:r>
            <a:r>
              <a:rPr lang="en-US" sz="2400" dirty="0"/>
              <a:t> </a:t>
            </a:r>
            <a:r>
              <a:rPr lang="en-US" sz="2400" dirty="0" err="1"/>
              <a:t>ici</a:t>
            </a:r>
            <a:r>
              <a:rPr lang="en-US" sz="2400" dirty="0"/>
              <a:t> en </a:t>
            </a:r>
            <a:r>
              <a:rPr lang="en-US" sz="2400" dirty="0" err="1"/>
              <a:t>étudiant</a:t>
            </a:r>
            <a:r>
              <a:rPr lang="en-US" sz="2400" dirty="0"/>
              <a:t> des </a:t>
            </a:r>
            <a:r>
              <a:rPr lang="en-US" sz="2400" dirty="0" err="1"/>
              <a:t>exemples</a:t>
            </a:r>
            <a:r>
              <a:rPr lang="en-US" sz="2400" dirty="0"/>
              <a:t> </a:t>
            </a:r>
            <a:r>
              <a:rPr lang="en-US" sz="2400" dirty="0" err="1"/>
              <a:t>originaux</a:t>
            </a:r>
            <a:endParaRPr lang="en-US" sz="2400" dirty="0"/>
          </a:p>
        </p:txBody>
      </p:sp>
      <p:pic>
        <p:nvPicPr>
          <p:cNvPr id="3076" name="Picture 4" descr="91nBfRIVYwL._SY342_"/>
          <p:cNvPicPr>
            <a:picLocks noChangeAspect="1" noChangeArrowheads="1"/>
          </p:cNvPicPr>
          <p:nvPr/>
        </p:nvPicPr>
        <p:blipFill>
          <a:blip r:embed="rId2" cstate="print"/>
          <a:srcRect/>
          <a:stretch>
            <a:fillRect/>
          </a:stretch>
        </p:blipFill>
        <p:spPr bwMode="auto">
          <a:xfrm>
            <a:off x="109538" y="1544872"/>
            <a:ext cx="2519362" cy="3511154"/>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650" y="88107"/>
            <a:ext cx="7772400" cy="1102519"/>
          </a:xfrm>
        </p:spPr>
        <p:txBody>
          <a:bodyPr>
            <a:normAutofit fontScale="90000"/>
          </a:bodyPr>
          <a:lstStyle/>
          <a:p>
            <a:r>
              <a:rPr lang="en-US" b="1"/>
              <a:t>Traité d'hydraulique</a:t>
            </a:r>
          </a:p>
        </p:txBody>
      </p:sp>
      <p:sp>
        <p:nvSpPr>
          <p:cNvPr id="3075" name="Rectangle 3"/>
          <p:cNvSpPr>
            <a:spLocks noGrp="1" noChangeArrowheads="1"/>
          </p:cNvSpPr>
          <p:nvPr>
            <p:ph type="subTitle" idx="1"/>
          </p:nvPr>
        </p:nvSpPr>
        <p:spPr>
          <a:xfrm>
            <a:off x="2700338" y="1221582"/>
            <a:ext cx="6400800" cy="3780235"/>
          </a:xfrm>
        </p:spPr>
        <p:txBody>
          <a:bodyPr>
            <a:normAutofit fontScale="92500" lnSpcReduction="20000"/>
          </a:bodyPr>
          <a:lstStyle/>
          <a:p>
            <a:pPr>
              <a:lnSpc>
                <a:spcPct val="90000"/>
              </a:lnSpc>
            </a:pPr>
            <a:r>
              <a:rPr lang="en-US" sz="2400" dirty="0" err="1"/>
              <a:t>L’eau</a:t>
            </a:r>
            <a:r>
              <a:rPr lang="en-US" sz="2400" dirty="0"/>
              <a:t> </a:t>
            </a:r>
            <a:r>
              <a:rPr lang="en-US" sz="2400" dirty="0" err="1"/>
              <a:t>est</a:t>
            </a:r>
            <a:r>
              <a:rPr lang="en-US" sz="2400" dirty="0"/>
              <a:t> un </a:t>
            </a:r>
            <a:r>
              <a:rPr lang="en-US" sz="2400" dirty="0" err="1"/>
              <a:t>élément</a:t>
            </a:r>
            <a:r>
              <a:rPr lang="en-US" sz="2400" dirty="0"/>
              <a:t> extraordinaire : indispensable à la vie </a:t>
            </a:r>
            <a:r>
              <a:rPr lang="en-US" sz="2400" dirty="0" err="1"/>
              <a:t>sur</a:t>
            </a:r>
            <a:r>
              <a:rPr lang="en-US" sz="2400" dirty="0"/>
              <a:t> Terre, </a:t>
            </a:r>
            <a:r>
              <a:rPr lang="en-US" sz="2400" dirty="0" err="1"/>
              <a:t>elle</a:t>
            </a:r>
            <a:r>
              <a:rPr lang="en-US" sz="2400" dirty="0"/>
              <a:t> </a:t>
            </a:r>
            <a:r>
              <a:rPr lang="en-US" sz="2400" dirty="0" err="1"/>
              <a:t>peut</a:t>
            </a:r>
            <a:r>
              <a:rPr lang="en-US" sz="2400" dirty="0"/>
              <a:t> </a:t>
            </a:r>
            <a:r>
              <a:rPr lang="en-US" sz="2400" dirty="0" err="1"/>
              <a:t>également</a:t>
            </a:r>
            <a:r>
              <a:rPr lang="en-US" sz="2400" dirty="0"/>
              <a:t> </a:t>
            </a:r>
            <a:r>
              <a:rPr lang="en-US" sz="2400" dirty="0" err="1"/>
              <a:t>servir</a:t>
            </a:r>
            <a:r>
              <a:rPr lang="en-US" sz="2400" dirty="0"/>
              <a:t> de </a:t>
            </a:r>
            <a:r>
              <a:rPr lang="en-US" sz="2400" dirty="0" err="1"/>
              <a:t>moteur</a:t>
            </a:r>
            <a:r>
              <a:rPr lang="en-US" sz="2400" dirty="0"/>
              <a:t> dans de </a:t>
            </a:r>
            <a:r>
              <a:rPr lang="en-US" sz="2400" dirty="0" err="1"/>
              <a:t>très</a:t>
            </a:r>
            <a:r>
              <a:rPr lang="en-US" sz="2400" dirty="0"/>
              <a:t> </a:t>
            </a:r>
            <a:r>
              <a:rPr lang="en-US" sz="2400" dirty="0" err="1"/>
              <a:t>nombreuses</a:t>
            </a:r>
            <a:r>
              <a:rPr lang="en-US" sz="2400" dirty="0"/>
              <a:t> </a:t>
            </a:r>
            <a:r>
              <a:rPr lang="en-US" sz="2400" dirty="0" err="1"/>
              <a:t>applications.Démonstration</a:t>
            </a:r>
            <a:r>
              <a:rPr lang="en-US" sz="2400" dirty="0"/>
              <a:t> en </a:t>
            </a:r>
            <a:r>
              <a:rPr lang="en-US" sz="2400" dirty="0" err="1"/>
              <a:t>est</a:t>
            </a:r>
            <a:r>
              <a:rPr lang="en-US" sz="2400" dirty="0"/>
              <a:t> </a:t>
            </a:r>
            <a:r>
              <a:rPr lang="en-US" sz="2400" dirty="0" err="1"/>
              <a:t>faite</a:t>
            </a:r>
            <a:r>
              <a:rPr lang="en-US" sz="2400" dirty="0"/>
              <a:t> dans ce petit </a:t>
            </a:r>
            <a:r>
              <a:rPr lang="en-US" sz="2400" dirty="0" err="1"/>
              <a:t>traité</a:t>
            </a:r>
            <a:r>
              <a:rPr lang="en-US" sz="2400" dirty="0"/>
              <a:t> qui </a:t>
            </a:r>
            <a:r>
              <a:rPr lang="en-US" sz="2400" dirty="0" err="1"/>
              <a:t>explique</a:t>
            </a:r>
            <a:r>
              <a:rPr lang="en-US" sz="2400" dirty="0"/>
              <a:t>, à travers divers </a:t>
            </a:r>
            <a:r>
              <a:rPr lang="en-US" sz="2400" dirty="0" err="1"/>
              <a:t>procédés</a:t>
            </a:r>
            <a:r>
              <a:rPr lang="en-US" sz="2400" dirty="0"/>
              <a:t> et </a:t>
            </a:r>
            <a:r>
              <a:rPr lang="en-US" sz="2400" dirty="0" err="1"/>
              <a:t>appareils</a:t>
            </a:r>
            <a:r>
              <a:rPr lang="en-US" sz="2400" dirty="0"/>
              <a:t>, la puissance </a:t>
            </a:r>
            <a:r>
              <a:rPr lang="en-US" sz="2400" dirty="0" err="1"/>
              <a:t>énergétique</a:t>
            </a:r>
            <a:r>
              <a:rPr lang="en-US" sz="2400" dirty="0"/>
              <a:t> de </a:t>
            </a:r>
            <a:r>
              <a:rPr lang="en-US" sz="2400" dirty="0" err="1"/>
              <a:t>l’eau</a:t>
            </a:r>
            <a:r>
              <a:rPr lang="en-US" sz="2400" dirty="0"/>
              <a:t> </a:t>
            </a:r>
            <a:r>
              <a:rPr lang="en-US" sz="2400" dirty="0" err="1"/>
              <a:t>utilisée</a:t>
            </a:r>
            <a:r>
              <a:rPr lang="en-US" sz="2400" dirty="0"/>
              <a:t> à des fins </a:t>
            </a:r>
            <a:r>
              <a:rPr lang="en-US" sz="2400" dirty="0" err="1"/>
              <a:t>mécaniques.La</a:t>
            </a:r>
            <a:r>
              <a:rPr lang="en-US" sz="2400" dirty="0"/>
              <a:t> </a:t>
            </a:r>
            <a:r>
              <a:rPr lang="en-US" sz="2400" dirty="0" err="1"/>
              <a:t>vis</a:t>
            </a:r>
            <a:r>
              <a:rPr lang="en-US" sz="2400" dirty="0"/>
              <a:t> </a:t>
            </a:r>
            <a:r>
              <a:rPr lang="en-US" sz="2400" dirty="0" err="1"/>
              <a:t>d’Archimède</a:t>
            </a:r>
            <a:r>
              <a:rPr lang="en-US" sz="2400" dirty="0"/>
              <a:t>, la </a:t>
            </a:r>
            <a:r>
              <a:rPr lang="en-US" sz="2400" dirty="0" err="1"/>
              <a:t>roue</a:t>
            </a:r>
            <a:r>
              <a:rPr lang="en-US" sz="2400" dirty="0"/>
              <a:t> </a:t>
            </a:r>
            <a:r>
              <a:rPr lang="en-US" sz="2400" dirty="0" err="1"/>
              <a:t>persanne</a:t>
            </a:r>
            <a:r>
              <a:rPr lang="en-US" sz="2400" dirty="0"/>
              <a:t>, la </a:t>
            </a:r>
            <a:r>
              <a:rPr lang="en-US" sz="2400" dirty="0" err="1"/>
              <a:t>pompe</a:t>
            </a:r>
            <a:r>
              <a:rPr lang="en-US" sz="2400" dirty="0"/>
              <a:t> à </a:t>
            </a:r>
            <a:r>
              <a:rPr lang="en-US" sz="2400" dirty="0" err="1"/>
              <a:t>chaîne</a:t>
            </a:r>
            <a:r>
              <a:rPr lang="en-US" sz="2400" dirty="0"/>
              <a:t>, les </a:t>
            </a:r>
            <a:r>
              <a:rPr lang="en-US" sz="2400" dirty="0" err="1"/>
              <a:t>pompes</a:t>
            </a:r>
            <a:r>
              <a:rPr lang="en-US" sz="2400" dirty="0"/>
              <a:t> </a:t>
            </a:r>
            <a:r>
              <a:rPr lang="en-US" sz="2400" dirty="0" err="1"/>
              <a:t>refoulantes</a:t>
            </a:r>
            <a:r>
              <a:rPr lang="en-US" sz="2400" dirty="0"/>
              <a:t> ou </a:t>
            </a:r>
            <a:r>
              <a:rPr lang="en-US" sz="2400" dirty="0" err="1"/>
              <a:t>aspirantes</a:t>
            </a:r>
            <a:r>
              <a:rPr lang="en-US" sz="2400" dirty="0"/>
              <a:t>, les </a:t>
            </a:r>
            <a:r>
              <a:rPr lang="en-US" sz="2400" dirty="0" err="1"/>
              <a:t>béliers</a:t>
            </a:r>
            <a:r>
              <a:rPr lang="en-US" sz="2400" dirty="0"/>
              <a:t> </a:t>
            </a:r>
            <a:r>
              <a:rPr lang="en-US" sz="2400" dirty="0" err="1"/>
              <a:t>hydrauliques</a:t>
            </a:r>
            <a:r>
              <a:rPr lang="en-US" sz="2400" dirty="0"/>
              <a:t>, etc... </a:t>
            </a:r>
            <a:r>
              <a:rPr lang="en-US" sz="2400" dirty="0" err="1"/>
              <a:t>décrits</a:t>
            </a:r>
            <a:r>
              <a:rPr lang="en-US" sz="2400" dirty="0"/>
              <a:t> dans </a:t>
            </a:r>
            <a:r>
              <a:rPr lang="en-US" sz="2400" dirty="0" err="1"/>
              <a:t>cet</a:t>
            </a:r>
            <a:r>
              <a:rPr lang="en-US" sz="2400" dirty="0"/>
              <a:t> </a:t>
            </a:r>
            <a:r>
              <a:rPr lang="en-US" sz="2400" dirty="0" err="1"/>
              <a:t>ouvrage</a:t>
            </a:r>
            <a:r>
              <a:rPr lang="en-US" sz="2400" dirty="0"/>
              <a:t> </a:t>
            </a:r>
            <a:r>
              <a:rPr lang="en-US" sz="2400" dirty="0" err="1"/>
              <a:t>montrent</a:t>
            </a:r>
            <a:r>
              <a:rPr lang="en-US" sz="2400" dirty="0"/>
              <a:t> à </a:t>
            </a:r>
            <a:r>
              <a:rPr lang="en-US" sz="2400" dirty="0" err="1"/>
              <a:t>quel</a:t>
            </a:r>
            <a:r>
              <a:rPr lang="en-US" sz="2400" dirty="0"/>
              <a:t> point </a:t>
            </a:r>
            <a:r>
              <a:rPr lang="en-US" sz="2400" dirty="0" err="1"/>
              <a:t>l’ingéniosité</a:t>
            </a:r>
            <a:r>
              <a:rPr lang="en-US" sz="2400" dirty="0"/>
              <a:t> de </a:t>
            </a:r>
            <a:r>
              <a:rPr lang="en-US" sz="2400" dirty="0" err="1"/>
              <a:t>l’homme</a:t>
            </a:r>
            <a:r>
              <a:rPr lang="en-US" sz="2400" dirty="0"/>
              <a:t>, </a:t>
            </a:r>
            <a:r>
              <a:rPr lang="en-US" sz="2400" dirty="0" err="1"/>
              <a:t>alliée</a:t>
            </a:r>
            <a:r>
              <a:rPr lang="en-US" sz="2400" dirty="0"/>
              <a:t> à la puissance </a:t>
            </a:r>
            <a:r>
              <a:rPr lang="en-US" sz="2400" dirty="0" err="1"/>
              <a:t>mécanique</a:t>
            </a:r>
            <a:r>
              <a:rPr lang="en-US" sz="2400" dirty="0"/>
              <a:t> de </a:t>
            </a:r>
            <a:r>
              <a:rPr lang="en-US" sz="2400" dirty="0" err="1"/>
              <a:t>l’eau</a:t>
            </a:r>
            <a:r>
              <a:rPr lang="en-US" sz="2400" dirty="0"/>
              <a:t> </a:t>
            </a:r>
            <a:r>
              <a:rPr lang="en-US" sz="2400" dirty="0" err="1"/>
              <a:t>ont</a:t>
            </a:r>
            <a:r>
              <a:rPr lang="en-US" sz="2400" dirty="0"/>
              <a:t> </a:t>
            </a:r>
            <a:r>
              <a:rPr lang="en-US" sz="2400" dirty="0" err="1"/>
              <a:t>pu</a:t>
            </a:r>
            <a:r>
              <a:rPr lang="en-US" sz="2400" dirty="0"/>
              <a:t> </a:t>
            </a:r>
            <a:r>
              <a:rPr lang="en-US" sz="2400" dirty="0" err="1"/>
              <a:t>créer</a:t>
            </a:r>
            <a:r>
              <a:rPr lang="en-US" sz="2400" dirty="0"/>
              <a:t> des </a:t>
            </a:r>
            <a:r>
              <a:rPr lang="en-US" sz="2400" dirty="0" err="1"/>
              <a:t>prodiges</a:t>
            </a:r>
            <a:r>
              <a:rPr lang="en-US" sz="2400" dirty="0"/>
              <a:t>.</a:t>
            </a:r>
          </a:p>
        </p:txBody>
      </p:sp>
      <p:pic>
        <p:nvPicPr>
          <p:cNvPr id="3076" name="Picture 4" descr="81rKPMas7TS._SY342_"/>
          <p:cNvPicPr>
            <a:picLocks noChangeAspect="1" noChangeArrowheads="1"/>
          </p:cNvPicPr>
          <p:nvPr/>
        </p:nvPicPr>
        <p:blipFill>
          <a:blip r:embed="rId2" cstate="print"/>
          <a:srcRect/>
          <a:stretch>
            <a:fillRect/>
          </a:stretch>
        </p:blipFill>
        <p:spPr bwMode="auto">
          <a:xfrm>
            <a:off x="109538" y="1222772"/>
            <a:ext cx="2590800" cy="3846909"/>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99592" y="123478"/>
            <a:ext cx="7772400" cy="702469"/>
          </a:xfrm>
        </p:spPr>
        <p:txBody>
          <a:bodyPr>
            <a:normAutofit fontScale="90000"/>
          </a:bodyPr>
          <a:lstStyle/>
          <a:p>
            <a:r>
              <a:rPr lang="en-US" sz="2800" b="1" dirty="0" err="1"/>
              <a:t>Thermodynamique</a:t>
            </a:r>
            <a:r>
              <a:rPr lang="en-US" sz="2800" b="1" dirty="0"/>
              <a:t> </a:t>
            </a:r>
            <a:r>
              <a:rPr lang="en-US" sz="2800" b="1" dirty="0" err="1"/>
              <a:t>Cours</a:t>
            </a:r>
            <a:r>
              <a:rPr lang="en-US" sz="2800" b="1" dirty="0"/>
              <a:t>, </a:t>
            </a:r>
            <a:r>
              <a:rPr lang="en-US" sz="2800" b="1" dirty="0" err="1"/>
              <a:t>exercices</a:t>
            </a:r>
            <a:r>
              <a:rPr lang="en-US" sz="2800" b="1" dirty="0"/>
              <a:t> et </a:t>
            </a:r>
            <a:r>
              <a:rPr lang="en-US" sz="2800" b="1" dirty="0" err="1"/>
              <a:t>problèmes</a:t>
            </a:r>
            <a:r>
              <a:rPr lang="en-US" sz="2800" b="1" dirty="0"/>
              <a:t> </a:t>
            </a:r>
            <a:r>
              <a:rPr lang="en-US" sz="2800" b="1" dirty="0" err="1"/>
              <a:t>corrigés</a:t>
            </a:r>
            <a:r>
              <a:rPr lang="en-US" sz="2800" b="1" dirty="0"/>
              <a:t> - </a:t>
            </a:r>
            <a:r>
              <a:rPr lang="en-US" sz="2800" b="1" dirty="0" err="1"/>
              <a:t>Licence</a:t>
            </a:r>
            <a:r>
              <a:rPr lang="en-US" sz="2800" b="1" dirty="0"/>
              <a:t>, IUT, </a:t>
            </a:r>
            <a:r>
              <a:rPr lang="en-US" sz="2800" b="1" dirty="0" err="1"/>
              <a:t>Prépas</a:t>
            </a:r>
            <a:endParaRPr lang="en-US" sz="2800" b="1" dirty="0"/>
          </a:p>
        </p:txBody>
      </p:sp>
      <p:sp>
        <p:nvSpPr>
          <p:cNvPr id="3075" name="Rectangle 3"/>
          <p:cNvSpPr>
            <a:spLocks noGrp="1" noChangeArrowheads="1"/>
          </p:cNvSpPr>
          <p:nvPr>
            <p:ph type="subTitle" idx="1"/>
          </p:nvPr>
        </p:nvSpPr>
        <p:spPr>
          <a:xfrm>
            <a:off x="2700338" y="897732"/>
            <a:ext cx="6400800" cy="4104085"/>
          </a:xfrm>
        </p:spPr>
        <p:txBody>
          <a:bodyPr>
            <a:normAutofit fontScale="92500" lnSpcReduction="10000"/>
          </a:bodyPr>
          <a:lstStyle/>
          <a:p>
            <a:pPr>
              <a:lnSpc>
                <a:spcPct val="80000"/>
              </a:lnSpc>
            </a:pPr>
            <a:r>
              <a:rPr lang="en-US" sz="1400" dirty="0"/>
              <a:t>Un </a:t>
            </a:r>
            <a:r>
              <a:rPr lang="en-US" sz="1400" dirty="0" err="1"/>
              <a:t>cours</a:t>
            </a:r>
            <a:r>
              <a:rPr lang="en-US" sz="1400" dirty="0"/>
              <a:t> </a:t>
            </a:r>
            <a:r>
              <a:rPr lang="en-US" sz="1400" dirty="0" err="1"/>
              <a:t>moderne</a:t>
            </a:r>
            <a:r>
              <a:rPr lang="en-US" sz="1400" dirty="0"/>
              <a:t> et </a:t>
            </a:r>
            <a:r>
              <a:rPr lang="en-US" sz="1400" dirty="0" err="1"/>
              <a:t>complet</a:t>
            </a:r>
            <a:r>
              <a:rPr lang="en-US" sz="1400" dirty="0"/>
              <a:t> de </a:t>
            </a:r>
            <a:r>
              <a:rPr lang="en-US" sz="1400" dirty="0" err="1"/>
              <a:t>Thermodynamique</a:t>
            </a:r>
            <a:r>
              <a:rPr lang="en-US" sz="1400" dirty="0"/>
              <a:t> </a:t>
            </a:r>
            <a:r>
              <a:rPr lang="en-US" sz="1400" dirty="0" err="1"/>
              <a:t>réalisé</a:t>
            </a:r>
            <a:r>
              <a:rPr lang="en-US" sz="1400" dirty="0"/>
              <a:t> en </a:t>
            </a:r>
            <a:r>
              <a:rPr lang="en-US" sz="1400" dirty="0" err="1"/>
              <a:t>couleur</a:t>
            </a:r>
            <a:r>
              <a:rPr lang="en-US" sz="1400" dirty="0"/>
              <a:t> et </a:t>
            </a:r>
            <a:r>
              <a:rPr lang="en-US" sz="1400" dirty="0" err="1"/>
              <a:t>accompagné</a:t>
            </a:r>
            <a:r>
              <a:rPr lang="en-US" sz="1400" dirty="0"/>
              <a:t> </a:t>
            </a:r>
            <a:r>
              <a:rPr lang="en-US" sz="1400" dirty="0" err="1"/>
              <a:t>d'exercices</a:t>
            </a:r>
            <a:r>
              <a:rPr lang="en-US" sz="1400" dirty="0"/>
              <a:t> </a:t>
            </a:r>
            <a:r>
              <a:rPr lang="en-US" sz="1400" dirty="0" err="1"/>
              <a:t>intégralement</a:t>
            </a:r>
            <a:r>
              <a:rPr lang="en-US" sz="1400" dirty="0"/>
              <a:t> </a:t>
            </a:r>
            <a:r>
              <a:rPr lang="en-US" sz="1400" dirty="0" err="1"/>
              <a:t>corrigés</a:t>
            </a:r>
            <a:r>
              <a:rPr lang="en-US" sz="1400" dirty="0"/>
              <a:t> pour les </a:t>
            </a:r>
            <a:r>
              <a:rPr lang="en-US" sz="1400" dirty="0" err="1"/>
              <a:t>trois</a:t>
            </a:r>
            <a:r>
              <a:rPr lang="en-US" sz="1400" dirty="0"/>
              <a:t> premières </a:t>
            </a:r>
            <a:r>
              <a:rPr lang="en-US" sz="1400" dirty="0" err="1"/>
              <a:t>années</a:t>
            </a:r>
            <a:r>
              <a:rPr lang="en-US" sz="1400" dirty="0"/>
              <a:t> de </a:t>
            </a:r>
            <a:r>
              <a:rPr lang="en-US" sz="1400" dirty="0" err="1"/>
              <a:t>l’enseignement</a:t>
            </a:r>
            <a:r>
              <a:rPr lang="en-US" sz="1400" dirty="0"/>
              <a:t> </a:t>
            </a:r>
            <a:r>
              <a:rPr lang="en-US" sz="1400" dirty="0" err="1"/>
              <a:t>supérieur</a:t>
            </a:r>
            <a:r>
              <a:rPr lang="en-US" sz="1400" dirty="0"/>
              <a:t>.</a:t>
            </a:r>
          </a:p>
          <a:p>
            <a:pPr>
              <a:lnSpc>
                <a:spcPct val="80000"/>
              </a:lnSpc>
            </a:pPr>
            <a:r>
              <a:rPr lang="en-US" sz="1400" dirty="0"/>
              <a:t>Science </a:t>
            </a:r>
            <a:r>
              <a:rPr lang="en-US" sz="1400" dirty="0" err="1"/>
              <a:t>moderne</a:t>
            </a:r>
            <a:r>
              <a:rPr lang="en-US" sz="1400" dirty="0"/>
              <a:t> et </a:t>
            </a:r>
            <a:r>
              <a:rPr lang="en-US" sz="1400" dirty="0" err="1"/>
              <a:t>universelle</a:t>
            </a:r>
            <a:r>
              <a:rPr lang="en-US" sz="1400" dirty="0"/>
              <a:t>, la </a:t>
            </a:r>
            <a:r>
              <a:rPr lang="en-US" sz="1400" dirty="0" err="1"/>
              <a:t>thermodynamique</a:t>
            </a:r>
            <a:r>
              <a:rPr lang="en-US" sz="1400" dirty="0"/>
              <a:t> </a:t>
            </a:r>
            <a:r>
              <a:rPr lang="en-US" sz="1400" dirty="0" err="1"/>
              <a:t>n’en</a:t>
            </a:r>
            <a:r>
              <a:rPr lang="en-US" sz="1400" dirty="0"/>
              <a:t> </a:t>
            </a:r>
            <a:r>
              <a:rPr lang="en-US" sz="1400" dirty="0" err="1"/>
              <a:t>demeure</a:t>
            </a:r>
            <a:r>
              <a:rPr lang="en-US" sz="1400" dirty="0"/>
              <a:t> pas </a:t>
            </a:r>
            <a:r>
              <a:rPr lang="en-US" sz="1400" dirty="0" err="1"/>
              <a:t>moins</a:t>
            </a:r>
            <a:r>
              <a:rPr lang="en-US" sz="1400" dirty="0"/>
              <a:t> </a:t>
            </a:r>
            <a:r>
              <a:rPr lang="en-US" sz="1400" dirty="0" err="1"/>
              <a:t>complexe</a:t>
            </a:r>
            <a:r>
              <a:rPr lang="en-US" sz="1400" dirty="0"/>
              <a:t> pour de </a:t>
            </a:r>
            <a:r>
              <a:rPr lang="en-US" sz="1400" dirty="0" err="1"/>
              <a:t>nombreux</a:t>
            </a:r>
            <a:r>
              <a:rPr lang="en-US" sz="1400" dirty="0"/>
              <a:t> </a:t>
            </a:r>
            <a:r>
              <a:rPr lang="en-US" sz="1400" dirty="0" err="1"/>
              <a:t>étudiants</a:t>
            </a:r>
            <a:r>
              <a:rPr lang="en-US" sz="1400" dirty="0"/>
              <a:t>. </a:t>
            </a:r>
            <a:r>
              <a:rPr lang="en-US" sz="1400" dirty="0" err="1"/>
              <a:t>Afin</a:t>
            </a:r>
            <a:r>
              <a:rPr lang="en-US" sz="1400" dirty="0"/>
              <a:t> de </a:t>
            </a:r>
            <a:r>
              <a:rPr lang="en-US" sz="1400" dirty="0" err="1"/>
              <a:t>faciliter</a:t>
            </a:r>
            <a:r>
              <a:rPr lang="en-US" sz="1400" dirty="0"/>
              <a:t> son </a:t>
            </a:r>
            <a:r>
              <a:rPr lang="en-US" sz="1400" dirty="0" err="1"/>
              <a:t>apprentissage</a:t>
            </a:r>
            <a:r>
              <a:rPr lang="en-US" sz="1400" dirty="0"/>
              <a:t>, ce </a:t>
            </a:r>
            <a:r>
              <a:rPr lang="en-US" sz="1400" dirty="0" err="1"/>
              <a:t>manuel</a:t>
            </a:r>
            <a:r>
              <a:rPr lang="en-US" sz="1400" dirty="0"/>
              <a:t> – </a:t>
            </a:r>
            <a:r>
              <a:rPr lang="en-US" sz="1400" dirty="0" err="1"/>
              <a:t>réalisé</a:t>
            </a:r>
            <a:r>
              <a:rPr lang="en-US" sz="1400" dirty="0"/>
              <a:t> en </a:t>
            </a:r>
            <a:r>
              <a:rPr lang="en-US" sz="1400" dirty="0" err="1"/>
              <a:t>couleur</a:t>
            </a:r>
            <a:r>
              <a:rPr lang="en-US" sz="1400" dirty="0"/>
              <a:t> – a </a:t>
            </a:r>
            <a:r>
              <a:rPr lang="en-US" sz="1400" dirty="0" err="1"/>
              <a:t>été</a:t>
            </a:r>
            <a:r>
              <a:rPr lang="en-US" sz="1400" dirty="0"/>
              <a:t> </a:t>
            </a:r>
            <a:r>
              <a:rPr lang="en-US" sz="1400" dirty="0" err="1"/>
              <a:t>rédigé</a:t>
            </a:r>
            <a:r>
              <a:rPr lang="en-US" sz="1400" dirty="0"/>
              <a:t> avec </a:t>
            </a:r>
            <a:r>
              <a:rPr lang="en-US" sz="1400" dirty="0" err="1"/>
              <a:t>une</a:t>
            </a:r>
            <a:r>
              <a:rPr lang="en-US" sz="1400" dirty="0"/>
              <a:t> rare </a:t>
            </a:r>
            <a:r>
              <a:rPr lang="en-US" sz="1400" dirty="0" err="1"/>
              <a:t>cohérence</a:t>
            </a:r>
            <a:r>
              <a:rPr lang="en-US" sz="1400" dirty="0"/>
              <a:t> dans les notations, les </a:t>
            </a:r>
            <a:r>
              <a:rPr lang="en-US" sz="1400" dirty="0" err="1"/>
              <a:t>dénominations</a:t>
            </a:r>
            <a:r>
              <a:rPr lang="en-US" sz="1400" dirty="0"/>
              <a:t> de grandeurs ou de </a:t>
            </a:r>
            <a:r>
              <a:rPr lang="en-US" sz="1400" dirty="0" err="1"/>
              <a:t>fonctions</a:t>
            </a:r>
            <a:r>
              <a:rPr lang="en-US" sz="1400" dirty="0"/>
              <a:t> et les </a:t>
            </a:r>
            <a:r>
              <a:rPr lang="en-US" sz="1400" dirty="0" err="1"/>
              <a:t>méthodes</a:t>
            </a:r>
            <a:r>
              <a:rPr lang="en-US" sz="1400" dirty="0"/>
              <a:t> de </a:t>
            </a:r>
            <a:r>
              <a:rPr lang="en-US" sz="1400" dirty="0" err="1"/>
              <a:t>calcul.Il</a:t>
            </a:r>
            <a:r>
              <a:rPr lang="en-US" sz="1400" dirty="0"/>
              <a:t> </a:t>
            </a:r>
            <a:r>
              <a:rPr lang="en-US" sz="1400" dirty="0" err="1"/>
              <a:t>aborde</a:t>
            </a:r>
            <a:r>
              <a:rPr lang="en-US" sz="1400" dirty="0"/>
              <a:t> </a:t>
            </a:r>
            <a:r>
              <a:rPr lang="en-US" sz="1400" dirty="0" err="1"/>
              <a:t>ainsi</a:t>
            </a:r>
            <a:r>
              <a:rPr lang="en-US" sz="1400" dirty="0"/>
              <a:t> </a:t>
            </a:r>
            <a:r>
              <a:rPr lang="en-US" sz="1400" dirty="0" err="1"/>
              <a:t>l’analyse</a:t>
            </a:r>
            <a:r>
              <a:rPr lang="en-US" sz="1400" dirty="0"/>
              <a:t> des </a:t>
            </a:r>
            <a:r>
              <a:rPr lang="en-US" sz="1400" dirty="0" err="1"/>
              <a:t>principes</a:t>
            </a:r>
            <a:r>
              <a:rPr lang="en-US" sz="1400" dirty="0"/>
              <a:t>, les </a:t>
            </a:r>
            <a:r>
              <a:rPr lang="en-US" sz="1400" dirty="0" err="1"/>
              <a:t>propriétés</a:t>
            </a:r>
            <a:r>
              <a:rPr lang="en-US" sz="1400" dirty="0"/>
              <a:t> physiques ou </a:t>
            </a:r>
            <a:r>
              <a:rPr lang="en-US" sz="1400" dirty="0" err="1"/>
              <a:t>chimiques</a:t>
            </a:r>
            <a:r>
              <a:rPr lang="en-US" sz="1400" dirty="0"/>
              <a:t> des </a:t>
            </a:r>
            <a:r>
              <a:rPr lang="en-US" sz="1400" dirty="0" err="1"/>
              <a:t>gaz</a:t>
            </a:r>
            <a:r>
              <a:rPr lang="en-US" sz="1400" dirty="0"/>
              <a:t> parfaits ou </a:t>
            </a:r>
            <a:r>
              <a:rPr lang="en-US" sz="1400" dirty="0" err="1"/>
              <a:t>réels</a:t>
            </a:r>
            <a:r>
              <a:rPr lang="en-US" sz="1400" dirty="0"/>
              <a:t>, les transformations de phases des corps </a:t>
            </a:r>
            <a:r>
              <a:rPr lang="en-US" sz="1400" dirty="0" err="1"/>
              <a:t>purs</a:t>
            </a:r>
            <a:r>
              <a:rPr lang="en-US" sz="1400" dirty="0"/>
              <a:t> ou des solutions </a:t>
            </a:r>
            <a:r>
              <a:rPr lang="en-US" sz="1400" dirty="0" err="1"/>
              <a:t>binaires</a:t>
            </a:r>
            <a:r>
              <a:rPr lang="en-US" sz="1400" dirty="0"/>
              <a:t> </a:t>
            </a:r>
            <a:r>
              <a:rPr lang="en-US" sz="1400" dirty="0" err="1"/>
              <a:t>même</a:t>
            </a:r>
            <a:r>
              <a:rPr lang="en-US" sz="1400" dirty="0"/>
              <a:t> complexes et les </a:t>
            </a:r>
            <a:r>
              <a:rPr lang="en-US" sz="1400" dirty="0" err="1"/>
              <a:t>lois</a:t>
            </a:r>
            <a:r>
              <a:rPr lang="en-US" sz="1400" dirty="0"/>
              <a:t> </a:t>
            </a:r>
            <a:r>
              <a:rPr lang="en-US" sz="1400" dirty="0" err="1"/>
              <a:t>spécifiques</a:t>
            </a:r>
            <a:r>
              <a:rPr lang="en-US" sz="1400" dirty="0"/>
              <a:t> aux </a:t>
            </a:r>
            <a:r>
              <a:rPr lang="en-US" sz="1400" dirty="0" err="1"/>
              <a:t>systèmes</a:t>
            </a:r>
            <a:r>
              <a:rPr lang="en-US" sz="1400" dirty="0"/>
              <a:t> </a:t>
            </a:r>
            <a:r>
              <a:rPr lang="en-US" sz="1400" dirty="0" err="1"/>
              <a:t>ouverts</a:t>
            </a:r>
            <a:r>
              <a:rPr lang="en-US" sz="1400" dirty="0"/>
              <a:t>. Un </a:t>
            </a:r>
            <a:r>
              <a:rPr lang="en-US" sz="1400" dirty="0" err="1"/>
              <a:t>chapitre</a:t>
            </a:r>
            <a:r>
              <a:rPr lang="en-US" sz="1400" dirty="0"/>
              <a:t> </a:t>
            </a:r>
            <a:r>
              <a:rPr lang="en-US" sz="1400" dirty="0" err="1"/>
              <a:t>sur</a:t>
            </a:r>
            <a:r>
              <a:rPr lang="en-US" sz="1400" dirty="0"/>
              <a:t> la </a:t>
            </a:r>
            <a:r>
              <a:rPr lang="en-US" sz="1400" dirty="0" err="1"/>
              <a:t>thermodynamique</a:t>
            </a:r>
            <a:r>
              <a:rPr lang="en-US" sz="1400" dirty="0"/>
              <a:t> des </a:t>
            </a:r>
            <a:r>
              <a:rPr lang="en-US" sz="1400" dirty="0" err="1"/>
              <a:t>processus</a:t>
            </a:r>
            <a:r>
              <a:rPr lang="en-US" sz="1400" dirty="0"/>
              <a:t> </a:t>
            </a:r>
            <a:r>
              <a:rPr lang="en-US" sz="1400" dirty="0" err="1"/>
              <a:t>irréversibles</a:t>
            </a:r>
            <a:r>
              <a:rPr lang="en-US" sz="1400" dirty="0"/>
              <a:t> </a:t>
            </a:r>
            <a:r>
              <a:rPr lang="en-US" sz="1400" dirty="0" err="1"/>
              <a:t>justifie</a:t>
            </a:r>
            <a:r>
              <a:rPr lang="en-US" sz="1400" dirty="0"/>
              <a:t> le ton </a:t>
            </a:r>
            <a:r>
              <a:rPr lang="en-US" sz="1400" dirty="0" err="1"/>
              <a:t>général</a:t>
            </a:r>
            <a:r>
              <a:rPr lang="en-US" sz="1400" dirty="0"/>
              <a:t> </a:t>
            </a:r>
            <a:r>
              <a:rPr lang="en-US" sz="1400" dirty="0" err="1"/>
              <a:t>privilégiant</a:t>
            </a:r>
            <a:r>
              <a:rPr lang="en-US" sz="1400" dirty="0"/>
              <a:t> les transformations </a:t>
            </a:r>
            <a:r>
              <a:rPr lang="en-US" sz="1400" dirty="0" err="1"/>
              <a:t>irréversibles</a:t>
            </a:r>
            <a:r>
              <a:rPr lang="en-US" sz="1400" dirty="0"/>
              <a:t> </a:t>
            </a:r>
            <a:r>
              <a:rPr lang="en-US" sz="1400" dirty="0" err="1"/>
              <a:t>créatrices</a:t>
            </a:r>
            <a:r>
              <a:rPr lang="en-US" sz="1400" dirty="0"/>
              <a:t> </a:t>
            </a:r>
            <a:r>
              <a:rPr lang="en-US" sz="1400" dirty="0" err="1"/>
              <a:t>d’évolutions</a:t>
            </a:r>
            <a:r>
              <a:rPr lang="en-US" sz="1400" dirty="0"/>
              <a:t>. Un </a:t>
            </a:r>
            <a:r>
              <a:rPr lang="en-US" sz="1400" dirty="0" err="1"/>
              <a:t>autre</a:t>
            </a:r>
            <a:r>
              <a:rPr lang="en-US" sz="1400" dirty="0"/>
              <a:t> </a:t>
            </a:r>
            <a:r>
              <a:rPr lang="en-US" sz="1400" dirty="0" err="1"/>
              <a:t>chapitre</a:t>
            </a:r>
            <a:r>
              <a:rPr lang="en-US" sz="1400" dirty="0"/>
              <a:t> </a:t>
            </a:r>
            <a:r>
              <a:rPr lang="en-US" sz="1400" dirty="0" err="1"/>
              <a:t>présente</a:t>
            </a:r>
            <a:r>
              <a:rPr lang="en-US" sz="1400" dirty="0"/>
              <a:t> les </a:t>
            </a:r>
            <a:r>
              <a:rPr lang="en-US" sz="1400" dirty="0" err="1"/>
              <a:t>enjeux</a:t>
            </a:r>
            <a:r>
              <a:rPr lang="en-US" sz="1400" dirty="0"/>
              <a:t> de </a:t>
            </a:r>
            <a:r>
              <a:rPr lang="en-US" sz="1400" dirty="0" err="1"/>
              <a:t>l’énergétique</a:t>
            </a:r>
            <a:r>
              <a:rPr lang="en-US" sz="1400" dirty="0"/>
              <a:t> </a:t>
            </a:r>
            <a:r>
              <a:rPr lang="en-US" sz="1400" dirty="0" err="1"/>
              <a:t>si</a:t>
            </a:r>
            <a:r>
              <a:rPr lang="en-US" sz="1400" dirty="0"/>
              <a:t> </a:t>
            </a:r>
            <a:r>
              <a:rPr lang="en-US" sz="1400" dirty="0" err="1"/>
              <a:t>prégnants</a:t>
            </a:r>
            <a:r>
              <a:rPr lang="en-US" sz="1400" dirty="0"/>
              <a:t> pour </a:t>
            </a:r>
            <a:r>
              <a:rPr lang="en-US" sz="1400" dirty="0" err="1"/>
              <a:t>l’avenir.Ce</a:t>
            </a:r>
            <a:r>
              <a:rPr lang="en-US" sz="1400" dirty="0"/>
              <a:t> livre </a:t>
            </a:r>
            <a:r>
              <a:rPr lang="en-US" sz="1400" dirty="0" err="1"/>
              <a:t>est</a:t>
            </a:r>
            <a:r>
              <a:rPr lang="en-US" sz="1400" dirty="0"/>
              <a:t> </a:t>
            </a:r>
            <a:r>
              <a:rPr lang="en-US" sz="1400" dirty="0" err="1"/>
              <a:t>destiné</a:t>
            </a:r>
            <a:r>
              <a:rPr lang="en-US" sz="1400" dirty="0"/>
              <a:t> à </a:t>
            </a:r>
            <a:r>
              <a:rPr lang="en-US" sz="1400" dirty="0" err="1"/>
              <a:t>tous</a:t>
            </a:r>
            <a:r>
              <a:rPr lang="en-US" sz="1400" dirty="0"/>
              <a:t> les </a:t>
            </a:r>
            <a:r>
              <a:rPr lang="en-US" sz="1400" dirty="0" err="1"/>
              <a:t>étudiants</a:t>
            </a:r>
            <a:r>
              <a:rPr lang="en-US" sz="1400" dirty="0"/>
              <a:t> des UFR de sciences (</a:t>
            </a:r>
            <a:r>
              <a:rPr lang="en-US" sz="1400" dirty="0" err="1"/>
              <a:t>licence</a:t>
            </a:r>
            <a:r>
              <a:rPr lang="en-US" sz="1400" dirty="0"/>
              <a:t> et </a:t>
            </a:r>
            <a:r>
              <a:rPr lang="en-US" sz="1400" dirty="0" err="1"/>
              <a:t>maîtrise</a:t>
            </a:r>
            <a:r>
              <a:rPr lang="en-US" sz="1400" dirty="0"/>
              <a:t>), </a:t>
            </a:r>
            <a:r>
              <a:rPr lang="en-US" sz="1400" dirty="0" err="1"/>
              <a:t>ceux</a:t>
            </a:r>
            <a:r>
              <a:rPr lang="en-US" sz="1400" dirty="0"/>
              <a:t> des IUT (</a:t>
            </a:r>
            <a:r>
              <a:rPr lang="en-US" sz="1400" dirty="0" err="1"/>
              <a:t>départements</a:t>
            </a:r>
            <a:r>
              <a:rPr lang="en-US" sz="1400" dirty="0"/>
              <a:t> </a:t>
            </a:r>
            <a:r>
              <a:rPr lang="en-US" sz="1400" dirty="0" err="1"/>
              <a:t>Génie</a:t>
            </a:r>
            <a:r>
              <a:rPr lang="en-US" sz="1400" dirty="0"/>
              <a:t> </a:t>
            </a:r>
            <a:r>
              <a:rPr lang="en-US" sz="1400" dirty="0" err="1"/>
              <a:t>thermique</a:t>
            </a:r>
            <a:r>
              <a:rPr lang="en-US" sz="1400" dirty="0"/>
              <a:t> et </a:t>
            </a:r>
            <a:r>
              <a:rPr lang="en-US" sz="1400" dirty="0" err="1"/>
              <a:t>énergie</a:t>
            </a:r>
            <a:r>
              <a:rPr lang="en-US" sz="1400" dirty="0"/>
              <a:t>, </a:t>
            </a:r>
            <a:r>
              <a:rPr lang="en-US" sz="1400" dirty="0" err="1"/>
              <a:t>Mesures</a:t>
            </a:r>
            <a:r>
              <a:rPr lang="en-US" sz="1400" dirty="0"/>
              <a:t> physiques, </a:t>
            </a:r>
            <a:r>
              <a:rPr lang="en-US" sz="1400" dirty="0" err="1"/>
              <a:t>Génie</a:t>
            </a:r>
            <a:r>
              <a:rPr lang="en-US" sz="1400" dirty="0"/>
              <a:t> </a:t>
            </a:r>
            <a:r>
              <a:rPr lang="en-US" sz="1400" dirty="0" err="1"/>
              <a:t>chimique-Génie</a:t>
            </a:r>
            <a:r>
              <a:rPr lang="en-US" sz="1400" dirty="0"/>
              <a:t> des </a:t>
            </a:r>
            <a:r>
              <a:rPr lang="en-US" sz="1400" dirty="0" err="1"/>
              <a:t>procédés</a:t>
            </a:r>
            <a:r>
              <a:rPr lang="en-US" sz="1400" dirty="0"/>
              <a:t>, </a:t>
            </a:r>
            <a:r>
              <a:rPr lang="en-US" sz="1400" dirty="0" err="1"/>
              <a:t>Chimie</a:t>
            </a:r>
            <a:r>
              <a:rPr lang="en-US" sz="1400" dirty="0"/>
              <a:t>…), aux </a:t>
            </a:r>
            <a:r>
              <a:rPr lang="en-US" sz="1400" dirty="0" err="1"/>
              <a:t>élèves</a:t>
            </a:r>
            <a:r>
              <a:rPr lang="en-US" sz="1400" dirty="0"/>
              <a:t> des classes </a:t>
            </a:r>
            <a:r>
              <a:rPr lang="en-US" sz="1400" dirty="0" err="1"/>
              <a:t>préparatoires</a:t>
            </a:r>
            <a:r>
              <a:rPr lang="en-US" sz="1400" dirty="0"/>
              <a:t> </a:t>
            </a:r>
            <a:r>
              <a:rPr lang="en-US" sz="1400" dirty="0" err="1"/>
              <a:t>scientifiques</a:t>
            </a:r>
            <a:r>
              <a:rPr lang="en-US" sz="1400" dirty="0"/>
              <a:t> et à </a:t>
            </a:r>
            <a:r>
              <a:rPr lang="en-US" sz="1400" dirty="0" err="1"/>
              <a:t>ceux</a:t>
            </a:r>
            <a:r>
              <a:rPr lang="en-US" sz="1400" dirty="0"/>
              <a:t> des </a:t>
            </a:r>
            <a:r>
              <a:rPr lang="en-US" sz="1400" dirty="0" err="1"/>
              <a:t>écoles</a:t>
            </a:r>
            <a:r>
              <a:rPr lang="en-US" sz="1400" dirty="0"/>
              <a:t> </a:t>
            </a:r>
            <a:r>
              <a:rPr lang="en-US" sz="1400" dirty="0" err="1"/>
              <a:t>d’ingénieurs</a:t>
            </a:r>
            <a:r>
              <a:rPr lang="en-US" sz="1400" dirty="0"/>
              <a:t> </a:t>
            </a:r>
            <a:r>
              <a:rPr lang="en-US" sz="1400" dirty="0" err="1"/>
              <a:t>dont</a:t>
            </a:r>
            <a:r>
              <a:rPr lang="en-US" sz="1400" dirty="0"/>
              <a:t> la </a:t>
            </a:r>
            <a:r>
              <a:rPr lang="en-US" sz="1400" dirty="0" err="1"/>
              <a:t>spécialité</a:t>
            </a:r>
            <a:r>
              <a:rPr lang="en-US" sz="1400" dirty="0"/>
              <a:t> </a:t>
            </a:r>
            <a:r>
              <a:rPr lang="en-US" sz="1400" dirty="0" err="1"/>
              <a:t>concerne</a:t>
            </a:r>
            <a:r>
              <a:rPr lang="en-US" sz="1400" dirty="0"/>
              <a:t> </a:t>
            </a:r>
            <a:r>
              <a:rPr lang="en-US" sz="1400" dirty="0" err="1"/>
              <a:t>l’énergie</a:t>
            </a:r>
            <a:r>
              <a:rPr lang="en-US" sz="1400" dirty="0"/>
              <a:t>, la </a:t>
            </a:r>
            <a:r>
              <a:rPr lang="en-US" sz="1400" dirty="0" err="1"/>
              <a:t>thermique</a:t>
            </a:r>
            <a:r>
              <a:rPr lang="en-US" sz="1400" dirty="0"/>
              <a:t> </a:t>
            </a:r>
            <a:r>
              <a:rPr lang="en-US" sz="1400" dirty="0" err="1"/>
              <a:t>industrielle</a:t>
            </a:r>
            <a:r>
              <a:rPr lang="en-US" sz="1400" dirty="0"/>
              <a:t> ou </a:t>
            </a:r>
            <a:r>
              <a:rPr lang="en-US" sz="1400" dirty="0" err="1"/>
              <a:t>l’environnement</a:t>
            </a:r>
            <a:r>
              <a:rPr lang="en-US" sz="1400" dirty="0"/>
              <a:t>.</a:t>
            </a:r>
          </a:p>
          <a:p>
            <a:pPr>
              <a:lnSpc>
                <a:spcPct val="80000"/>
              </a:lnSpc>
            </a:pPr>
            <a:r>
              <a:rPr lang="en-US" sz="1400" dirty="0" err="1"/>
              <a:t>Sommaire</a:t>
            </a:r>
            <a:r>
              <a:rPr lang="en-US" sz="1400" dirty="0"/>
              <a:t> :</a:t>
            </a:r>
          </a:p>
          <a:p>
            <a:pPr>
              <a:lnSpc>
                <a:spcPct val="80000"/>
              </a:lnSpc>
            </a:pPr>
            <a:r>
              <a:rPr lang="en-US" sz="1400" dirty="0" err="1"/>
              <a:t>Avant</a:t>
            </a:r>
            <a:r>
              <a:rPr lang="en-US" sz="1400" dirty="0"/>
              <a:t>-propos – Introduction1. </a:t>
            </a:r>
            <a:r>
              <a:rPr lang="en-US" sz="1400" dirty="0" err="1"/>
              <a:t>Définitions</a:t>
            </a:r>
            <a:r>
              <a:rPr lang="en-US" sz="1400" dirty="0"/>
              <a:t> </a:t>
            </a:r>
            <a:r>
              <a:rPr lang="en-US" sz="1400" dirty="0" err="1"/>
              <a:t>générales</a:t>
            </a:r>
            <a:r>
              <a:rPr lang="en-US" sz="1400" dirty="0"/>
              <a:t> – 2. </a:t>
            </a:r>
            <a:r>
              <a:rPr lang="en-US" sz="1400" dirty="0" err="1"/>
              <a:t>Principes</a:t>
            </a:r>
            <a:r>
              <a:rPr lang="en-US" sz="1400" dirty="0"/>
              <a:t> de la </a:t>
            </a:r>
            <a:r>
              <a:rPr lang="en-US" sz="1400" dirty="0" err="1"/>
              <a:t>thermodynamique</a:t>
            </a:r>
            <a:r>
              <a:rPr lang="en-US" sz="1400" dirty="0"/>
              <a:t> – 3. </a:t>
            </a:r>
            <a:r>
              <a:rPr lang="en-US" sz="1400" dirty="0" err="1"/>
              <a:t>Thermodynamique</a:t>
            </a:r>
            <a:r>
              <a:rPr lang="en-US" sz="1400" dirty="0"/>
              <a:t> des </a:t>
            </a:r>
            <a:r>
              <a:rPr lang="en-US" sz="1400" dirty="0" err="1"/>
              <a:t>processus</a:t>
            </a:r>
            <a:r>
              <a:rPr lang="en-US" sz="1400" dirty="0"/>
              <a:t> </a:t>
            </a:r>
            <a:r>
              <a:rPr lang="en-US" sz="1400" dirty="0" err="1"/>
              <a:t>irréversibles</a:t>
            </a:r>
            <a:r>
              <a:rPr lang="en-US" sz="1400" dirty="0"/>
              <a:t> – 4. </a:t>
            </a:r>
            <a:r>
              <a:rPr lang="en-US" sz="1400" dirty="0" err="1"/>
              <a:t>Affinité</a:t>
            </a:r>
            <a:r>
              <a:rPr lang="en-US" sz="1400" dirty="0"/>
              <a:t> – 5. Notions de </a:t>
            </a:r>
            <a:r>
              <a:rPr lang="en-US" sz="1400" dirty="0" err="1"/>
              <a:t>thermodynamique</a:t>
            </a:r>
            <a:r>
              <a:rPr lang="en-US" sz="1400" dirty="0"/>
              <a:t> des solutions – 6. </a:t>
            </a:r>
            <a:r>
              <a:rPr lang="en-US" sz="1400" dirty="0" err="1"/>
              <a:t>Gaz</a:t>
            </a:r>
            <a:r>
              <a:rPr lang="en-US" sz="1400" dirty="0"/>
              <a:t> parfaits – </a:t>
            </a:r>
            <a:r>
              <a:rPr lang="en-US" sz="1400" dirty="0" err="1"/>
              <a:t>Systèmes</a:t>
            </a:r>
            <a:r>
              <a:rPr lang="en-US" sz="1400" dirty="0"/>
              <a:t> </a:t>
            </a:r>
            <a:r>
              <a:rPr lang="en-US" sz="1400" dirty="0" err="1"/>
              <a:t>idéaux</a:t>
            </a:r>
            <a:r>
              <a:rPr lang="en-US" sz="1400" dirty="0"/>
              <a:t> – 7. </a:t>
            </a:r>
            <a:r>
              <a:rPr lang="en-US" sz="1400" dirty="0" err="1"/>
              <a:t>Gaz</a:t>
            </a:r>
            <a:r>
              <a:rPr lang="en-US" sz="1400" dirty="0"/>
              <a:t> </a:t>
            </a:r>
            <a:r>
              <a:rPr lang="en-US" sz="1400" dirty="0" err="1"/>
              <a:t>réels</a:t>
            </a:r>
            <a:r>
              <a:rPr lang="en-US" sz="1400" dirty="0"/>
              <a:t> – </a:t>
            </a:r>
            <a:r>
              <a:rPr lang="en-US" sz="1400" dirty="0" err="1"/>
              <a:t>Systèmes</a:t>
            </a:r>
            <a:r>
              <a:rPr lang="en-US" sz="1400" dirty="0"/>
              <a:t> non-</a:t>
            </a:r>
            <a:r>
              <a:rPr lang="en-US" sz="1400" dirty="0" err="1"/>
              <a:t>idéaux</a:t>
            </a:r>
            <a:r>
              <a:rPr lang="en-US" sz="1400" dirty="0"/>
              <a:t> – 8. </a:t>
            </a:r>
            <a:r>
              <a:rPr lang="en-US" sz="1400" dirty="0" err="1"/>
              <a:t>Équilibre</a:t>
            </a:r>
            <a:r>
              <a:rPr lang="en-US" sz="1400" dirty="0"/>
              <a:t> de phases des corps </a:t>
            </a:r>
            <a:r>
              <a:rPr lang="en-US" sz="1400" dirty="0" err="1"/>
              <a:t>purs</a:t>
            </a:r>
            <a:r>
              <a:rPr lang="en-US" sz="1400" dirty="0"/>
              <a:t> – 9. </a:t>
            </a:r>
            <a:r>
              <a:rPr lang="en-US" sz="1400" dirty="0" err="1"/>
              <a:t>Troisième</a:t>
            </a:r>
            <a:r>
              <a:rPr lang="en-US" sz="1400" dirty="0"/>
              <a:t> </a:t>
            </a:r>
            <a:r>
              <a:rPr lang="en-US" sz="1400" dirty="0" err="1"/>
              <a:t>principe</a:t>
            </a:r>
            <a:r>
              <a:rPr lang="en-US" sz="1400" dirty="0"/>
              <a:t> de la </a:t>
            </a:r>
            <a:r>
              <a:rPr lang="en-US" sz="1400" dirty="0" err="1"/>
              <a:t>thermodynamique</a:t>
            </a:r>
            <a:r>
              <a:rPr lang="en-US" sz="1400" dirty="0"/>
              <a:t> – 10. </a:t>
            </a:r>
            <a:r>
              <a:rPr lang="en-US" sz="1400" dirty="0" err="1"/>
              <a:t>Équilibre</a:t>
            </a:r>
            <a:r>
              <a:rPr lang="en-US" sz="1400" dirty="0"/>
              <a:t> de phases des </a:t>
            </a:r>
            <a:r>
              <a:rPr lang="en-US" sz="1400" dirty="0" err="1"/>
              <a:t>binaires</a:t>
            </a:r>
            <a:r>
              <a:rPr lang="en-US" sz="1400" dirty="0"/>
              <a:t> – 11. </a:t>
            </a:r>
            <a:r>
              <a:rPr lang="en-US" sz="1400" dirty="0" err="1"/>
              <a:t>Thermodynamique</a:t>
            </a:r>
            <a:r>
              <a:rPr lang="en-US" sz="1400" dirty="0"/>
              <a:t> des </a:t>
            </a:r>
            <a:r>
              <a:rPr lang="en-US" sz="1400" dirty="0" err="1"/>
              <a:t>systèmes</a:t>
            </a:r>
            <a:r>
              <a:rPr lang="en-US" sz="1400" dirty="0"/>
              <a:t> </a:t>
            </a:r>
            <a:r>
              <a:rPr lang="en-US" sz="1400" dirty="0" err="1"/>
              <a:t>ouverts</a:t>
            </a:r>
            <a:r>
              <a:rPr lang="en-US" sz="1400" dirty="0"/>
              <a:t> – 12. </a:t>
            </a:r>
            <a:r>
              <a:rPr lang="en-US" sz="1400" dirty="0" err="1"/>
              <a:t>Énergétique</a:t>
            </a:r>
            <a:r>
              <a:rPr lang="en-US" sz="1400" dirty="0"/>
              <a:t> – 13. Tableaux </a:t>
            </a:r>
            <a:r>
              <a:rPr lang="en-US" sz="1400" dirty="0" err="1"/>
              <a:t>récapitulatifsAnnexe</a:t>
            </a:r>
            <a:r>
              <a:rPr lang="en-US" sz="1400" dirty="0"/>
              <a:t> : rappels </a:t>
            </a:r>
            <a:r>
              <a:rPr lang="en-US" sz="1400" dirty="0" err="1"/>
              <a:t>mathématiquesBibliographie</a:t>
            </a:r>
            <a:r>
              <a:rPr lang="en-US" sz="1400" dirty="0"/>
              <a:t> – </a:t>
            </a:r>
            <a:r>
              <a:rPr lang="en-US" sz="1400" dirty="0" err="1"/>
              <a:t>Inde</a:t>
            </a:r>
            <a:endParaRPr lang="en-US" sz="1400" dirty="0"/>
          </a:p>
        </p:txBody>
      </p:sp>
      <p:pic>
        <p:nvPicPr>
          <p:cNvPr id="3076" name="Picture 4" descr="71wTSl20Y4L._SY342_"/>
          <p:cNvPicPr>
            <a:picLocks noChangeAspect="1" noChangeArrowheads="1"/>
          </p:cNvPicPr>
          <p:nvPr/>
        </p:nvPicPr>
        <p:blipFill>
          <a:blip r:embed="rId2" cstate="print"/>
          <a:srcRect/>
          <a:stretch>
            <a:fillRect/>
          </a:stretch>
        </p:blipFill>
        <p:spPr bwMode="auto">
          <a:xfrm>
            <a:off x="107951" y="951310"/>
            <a:ext cx="2447925" cy="3835003"/>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576" y="267494"/>
            <a:ext cx="7772400" cy="917972"/>
          </a:xfrm>
        </p:spPr>
        <p:txBody>
          <a:bodyPr>
            <a:normAutofit fontScale="90000"/>
          </a:bodyPr>
          <a:lstStyle/>
          <a:p>
            <a:r>
              <a:rPr lang="en-US" sz="4000" b="1" dirty="0" err="1">
                <a:solidFill>
                  <a:schemeClr val="tx1"/>
                </a:solidFill>
              </a:rPr>
              <a:t>Appartements</a:t>
            </a:r>
            <a:r>
              <a:rPr lang="en-US" sz="4000" b="1" dirty="0">
                <a:solidFill>
                  <a:schemeClr val="tx1"/>
                </a:solidFill>
              </a:rPr>
              <a:t> </a:t>
            </a:r>
            <a:r>
              <a:rPr lang="en-US" sz="4000" b="1" dirty="0" err="1">
                <a:solidFill>
                  <a:schemeClr val="tx1"/>
                </a:solidFill>
              </a:rPr>
              <a:t>d'Architectes</a:t>
            </a:r>
            <a:r>
              <a:rPr lang="en-US" sz="4000" b="1" dirty="0">
                <a:solidFill>
                  <a:schemeClr val="tx1"/>
                </a:solidFill>
              </a:rPr>
              <a:t> </a:t>
            </a:r>
            <a:r>
              <a:rPr lang="en-US" sz="4000" b="1" dirty="0" err="1">
                <a:solidFill>
                  <a:schemeClr val="tx1"/>
                </a:solidFill>
              </a:rPr>
              <a:t>chics</a:t>
            </a:r>
            <a:r>
              <a:rPr lang="en-US" sz="4000" b="1" dirty="0">
                <a:solidFill>
                  <a:schemeClr val="tx1"/>
                </a:solidFill>
              </a:rPr>
              <a:t> et </a:t>
            </a:r>
            <a:r>
              <a:rPr lang="en-US" sz="4000" b="1" dirty="0" err="1">
                <a:solidFill>
                  <a:schemeClr val="tx1"/>
                </a:solidFill>
              </a:rPr>
              <a:t>contemporains</a:t>
            </a:r>
            <a:endParaRPr lang="en-US" sz="4000" b="1" dirty="0">
              <a:solidFill>
                <a:schemeClr val="tx1"/>
              </a:solidFill>
            </a:endParaRPr>
          </a:p>
        </p:txBody>
      </p:sp>
      <p:sp>
        <p:nvSpPr>
          <p:cNvPr id="3075" name="Rectangle 3"/>
          <p:cNvSpPr>
            <a:spLocks noGrp="1" noChangeArrowheads="1"/>
          </p:cNvSpPr>
          <p:nvPr>
            <p:ph type="subTitle" idx="1"/>
          </p:nvPr>
        </p:nvSpPr>
        <p:spPr>
          <a:xfrm>
            <a:off x="4140200" y="952500"/>
            <a:ext cx="4927600" cy="4104085"/>
          </a:xfrm>
        </p:spPr>
        <p:txBody>
          <a:bodyPr>
            <a:normAutofit fontScale="92500"/>
          </a:bodyPr>
          <a:lstStyle/>
          <a:p>
            <a:pPr>
              <a:lnSpc>
                <a:spcPct val="90000"/>
              </a:lnSpc>
            </a:pPr>
            <a:endParaRPr lang="en-US" sz="3600" b="1" dirty="0"/>
          </a:p>
          <a:p>
            <a:pPr>
              <a:lnSpc>
                <a:spcPct val="90000"/>
              </a:lnSpc>
            </a:pPr>
            <a:r>
              <a:rPr lang="en-US" sz="3600" b="1" dirty="0" err="1"/>
              <a:t>Découvrez</a:t>
            </a:r>
            <a:r>
              <a:rPr lang="en-US" sz="3600" b="1" dirty="0"/>
              <a:t> de </a:t>
            </a:r>
            <a:r>
              <a:rPr lang="en-US" sz="3600" b="1" dirty="0" err="1"/>
              <a:t>superbes</a:t>
            </a:r>
            <a:r>
              <a:rPr lang="en-US" sz="3600" b="1" dirty="0"/>
              <a:t> </a:t>
            </a:r>
            <a:r>
              <a:rPr lang="en-US" sz="3600" b="1" dirty="0" err="1"/>
              <a:t>appartements</a:t>
            </a:r>
            <a:r>
              <a:rPr lang="en-US" sz="3600" b="1" dirty="0"/>
              <a:t> dans les </a:t>
            </a:r>
            <a:r>
              <a:rPr lang="en-US" sz="3600" b="1" dirty="0" err="1"/>
              <a:t>grandes</a:t>
            </a:r>
            <a:r>
              <a:rPr lang="en-US" sz="3600" b="1" dirty="0"/>
              <a:t> </a:t>
            </a:r>
            <a:r>
              <a:rPr lang="en-US" sz="3600" b="1" dirty="0" err="1"/>
              <a:t>cités</a:t>
            </a:r>
            <a:r>
              <a:rPr lang="en-US" sz="3600" b="1" dirty="0"/>
              <a:t> du monde </a:t>
            </a:r>
            <a:r>
              <a:rPr lang="en-US" sz="3600" b="1" dirty="0" err="1"/>
              <a:t>entier</a:t>
            </a:r>
            <a:r>
              <a:rPr lang="en-US" sz="3600" b="1" dirty="0"/>
              <a:t>, </a:t>
            </a:r>
            <a:r>
              <a:rPr lang="en-US" sz="3600" b="1" dirty="0" err="1"/>
              <a:t>décorés</a:t>
            </a:r>
            <a:r>
              <a:rPr lang="en-US" sz="3600" b="1" dirty="0"/>
              <a:t> avec </a:t>
            </a:r>
            <a:r>
              <a:rPr lang="en-US" sz="3600" b="1" dirty="0" err="1"/>
              <a:t>goût</a:t>
            </a:r>
            <a:r>
              <a:rPr lang="en-US" sz="3600" b="1" dirty="0"/>
              <a:t> par les </a:t>
            </a:r>
            <a:r>
              <a:rPr lang="en-US" sz="3600" b="1" dirty="0" err="1"/>
              <a:t>meilleurs</a:t>
            </a:r>
            <a:r>
              <a:rPr lang="en-US" sz="3600" b="1" dirty="0"/>
              <a:t> </a:t>
            </a:r>
            <a:r>
              <a:rPr lang="en-US" sz="3600" b="1" dirty="0" err="1"/>
              <a:t>architectes</a:t>
            </a:r>
            <a:r>
              <a:rPr lang="en-US" sz="3600" b="1" dirty="0"/>
              <a:t> </a:t>
            </a:r>
            <a:r>
              <a:rPr lang="en-US" sz="3600" b="1" dirty="0" err="1"/>
              <a:t>d'intérieur</a:t>
            </a:r>
            <a:endParaRPr lang="en-US" sz="3600" b="1" dirty="0"/>
          </a:p>
        </p:txBody>
      </p:sp>
      <p:pic>
        <p:nvPicPr>
          <p:cNvPr id="3076" name="Picture 4" descr="51XHRHjf4qL._SX342_SY445_"/>
          <p:cNvPicPr>
            <a:picLocks noChangeAspect="1" noChangeArrowheads="1"/>
          </p:cNvPicPr>
          <p:nvPr/>
        </p:nvPicPr>
        <p:blipFill>
          <a:blip r:embed="rId2" cstate="print"/>
          <a:srcRect/>
          <a:stretch>
            <a:fillRect/>
          </a:stretch>
        </p:blipFill>
        <p:spPr bwMode="auto">
          <a:xfrm>
            <a:off x="180975" y="1275606"/>
            <a:ext cx="4103688" cy="3726210"/>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339502"/>
            <a:ext cx="4103688" cy="916781"/>
          </a:xfrm>
        </p:spPr>
        <p:txBody>
          <a:bodyPr>
            <a:normAutofit fontScale="90000"/>
          </a:bodyPr>
          <a:lstStyle/>
          <a:p>
            <a:r>
              <a:rPr lang="en-US" sz="2200" b="1" dirty="0" err="1">
                <a:latin typeface="Andalus" pitchFamily="18" charset="-78"/>
                <a:ea typeface="GungsuhChe" charset="-127"/>
              </a:rPr>
              <a:t>Arduino</a:t>
            </a:r>
            <a:r>
              <a:rPr lang="en-US" sz="2200" b="1" dirty="0">
                <a:latin typeface="Andalus" pitchFamily="18" charset="-78"/>
                <a:ea typeface="GungsuhChe" charset="-127"/>
              </a:rPr>
              <a:t> IV DIY Robots 3D Printing, Instrumentation, and Control (Synthesis Lectures on Digital Circuits &amp; Systems</a:t>
            </a:r>
            <a:r>
              <a:rPr lang="en-US" sz="2000" b="1" dirty="0">
                <a:latin typeface="Andalus" pitchFamily="18" charset="-78"/>
                <a:ea typeface="GungsuhChe" charset="-127"/>
              </a:rPr>
              <a:t>)</a:t>
            </a:r>
          </a:p>
        </p:txBody>
      </p:sp>
      <p:sp>
        <p:nvSpPr>
          <p:cNvPr id="3075" name="Rectangle 3"/>
          <p:cNvSpPr>
            <a:spLocks noGrp="1" noChangeArrowheads="1"/>
          </p:cNvSpPr>
          <p:nvPr>
            <p:ph type="subTitle" idx="1"/>
          </p:nvPr>
        </p:nvSpPr>
        <p:spPr>
          <a:xfrm>
            <a:off x="4287838" y="267494"/>
            <a:ext cx="4856162" cy="5024438"/>
          </a:xfrm>
        </p:spPr>
        <p:txBody>
          <a:bodyPr>
            <a:normAutofit fontScale="92500" lnSpcReduction="10000"/>
          </a:bodyPr>
          <a:lstStyle/>
          <a:p>
            <a:pPr>
              <a:lnSpc>
                <a:spcPct val="80000"/>
              </a:lnSpc>
            </a:pPr>
            <a:r>
              <a:rPr lang="en-US" sz="1600" dirty="0">
                <a:latin typeface="Batang" charset="-127"/>
                <a:ea typeface="Batang" charset="-127"/>
              </a:rPr>
              <a:t>This book gives a step-by-step introduction to designing and building your own robots.  As with other books in the </a:t>
            </a:r>
            <a:r>
              <a:rPr lang="en-US" sz="1600" dirty="0" err="1">
                <a:latin typeface="Batang" charset="-127"/>
                <a:ea typeface="Batang" charset="-127"/>
              </a:rPr>
              <a:t>Arduino</a:t>
            </a:r>
            <a:r>
              <a:rPr lang="en-US" sz="1600" dirty="0">
                <a:latin typeface="Batang" charset="-127"/>
                <a:ea typeface="Batang" charset="-127"/>
              </a:rPr>
              <a:t> series, the book begins with a quick overview of the </a:t>
            </a:r>
            <a:r>
              <a:rPr lang="en-US" sz="1600" dirty="0" err="1">
                <a:latin typeface="Batang" charset="-127"/>
                <a:ea typeface="Batang" charset="-127"/>
              </a:rPr>
              <a:t>Arduino</a:t>
            </a:r>
            <a:r>
              <a:rPr lang="en-US" sz="1600" dirty="0">
                <a:latin typeface="Batang" charset="-127"/>
                <a:ea typeface="Batang" charset="-127"/>
              </a:rPr>
              <a:t> Integrated Development Environment (IDE) used to write sketches, and the hardware systems aboard the </a:t>
            </a:r>
            <a:r>
              <a:rPr lang="en-US" sz="1600" dirty="0" err="1">
                <a:latin typeface="Batang" charset="-127"/>
                <a:ea typeface="Batang" charset="-127"/>
              </a:rPr>
              <a:t>Arduino</a:t>
            </a:r>
            <a:r>
              <a:rPr lang="en-US" sz="1600" dirty="0">
                <a:latin typeface="Batang" charset="-127"/>
                <a:ea typeface="Batang" charset="-127"/>
              </a:rPr>
              <a:t> UNO R3 and the Mega 2560 Rev 3.  The level of the text makes it accessible for students, hobbyist and professionals' first introduction to both </a:t>
            </a:r>
            <a:r>
              <a:rPr lang="en-US" sz="1600" dirty="0" err="1">
                <a:latin typeface="Batang" charset="-127"/>
                <a:ea typeface="Batang" charset="-127"/>
              </a:rPr>
              <a:t>Arduino</a:t>
            </a:r>
            <a:r>
              <a:rPr lang="en-US" sz="1600" dirty="0">
                <a:latin typeface="Batang" charset="-127"/>
                <a:ea typeface="Batang" charset="-127"/>
              </a:rPr>
              <a:t> and Robotics.  This book will be accessible by all levels of students, advanced hobbyists and engineering professionals, whether using as a self-reference or within a structure design laboratory. The text then examines the many concepts and characteristics common to all robots.  In addition, throughout the book , reasonably priced, easily accessible and available off-the-shelf robots are examined. Examples include wheeled robots, tracked robots and also a robotic arm.  After a thorough and easy to follow  </a:t>
            </a:r>
            <a:r>
              <a:rPr lang="en-US" sz="1600" dirty="0" err="1">
                <a:latin typeface="Batang" charset="-127"/>
                <a:ea typeface="Batang" charset="-127"/>
              </a:rPr>
              <a:t>Arduino</a:t>
            </a:r>
            <a:r>
              <a:rPr lang="en-US" sz="1600" dirty="0">
                <a:latin typeface="Batang" charset="-127"/>
                <a:ea typeface="Batang" charset="-127"/>
              </a:rPr>
              <a:t> IDE and hardware introduction, the book launches into “do it yourself” or DIY concepts.  A unique feature of the book is to start with a hands-on introduction to low cost 3D printing.  These concepts will allow you to design and print your own custom robot parts and chassis.  We then explore concepts to sense a robot's environment, move the robot about and provide a portable power source.  We conclude with a several DIY robot projects.</a:t>
            </a:r>
          </a:p>
        </p:txBody>
      </p:sp>
      <p:pic>
        <p:nvPicPr>
          <p:cNvPr id="3076" name="Picture 4" descr="51lXeiYqt4L._SY342_ (1)"/>
          <p:cNvPicPr>
            <a:picLocks noChangeAspect="1" noChangeArrowheads="1"/>
          </p:cNvPicPr>
          <p:nvPr/>
        </p:nvPicPr>
        <p:blipFill>
          <a:blip r:embed="rId2" cstate="print"/>
          <a:srcRect/>
          <a:stretch>
            <a:fillRect/>
          </a:stretch>
        </p:blipFill>
        <p:spPr bwMode="auto">
          <a:xfrm>
            <a:off x="107950" y="1275606"/>
            <a:ext cx="4032250" cy="3779788"/>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560" y="555526"/>
            <a:ext cx="7772400" cy="594122"/>
          </a:xfrm>
        </p:spPr>
        <p:txBody>
          <a:bodyPr>
            <a:normAutofit fontScale="90000"/>
          </a:bodyPr>
          <a:lstStyle/>
          <a:p>
            <a:r>
              <a:rPr lang="en-US" sz="4000" b="1" dirty="0"/>
              <a:t>Artificial Intelligence for 6G (English Edition)</a:t>
            </a:r>
          </a:p>
        </p:txBody>
      </p:sp>
      <p:sp>
        <p:nvSpPr>
          <p:cNvPr id="3075" name="Rectangle 3"/>
          <p:cNvSpPr>
            <a:spLocks noGrp="1" noChangeArrowheads="1"/>
          </p:cNvSpPr>
          <p:nvPr>
            <p:ph type="subTitle" idx="1"/>
          </p:nvPr>
        </p:nvSpPr>
        <p:spPr>
          <a:xfrm>
            <a:off x="3997325" y="952500"/>
            <a:ext cx="5073650" cy="4104085"/>
          </a:xfrm>
        </p:spPr>
        <p:txBody>
          <a:bodyPr/>
          <a:lstStyle/>
          <a:p>
            <a:endParaRPr lang="en-US"/>
          </a:p>
          <a:p>
            <a:r>
              <a:rPr lang="en-US"/>
              <a:t>This textbook introduces Artificial Intelligence (AI) techniques for wireless communications and networks, helping readers to find solutions for communications and network problems using AI.</a:t>
            </a:r>
          </a:p>
        </p:txBody>
      </p:sp>
      <p:pic>
        <p:nvPicPr>
          <p:cNvPr id="3076" name="Picture 4" descr="51vn0YN4wNL._SY342_"/>
          <p:cNvPicPr>
            <a:picLocks noChangeAspect="1" noChangeArrowheads="1"/>
          </p:cNvPicPr>
          <p:nvPr/>
        </p:nvPicPr>
        <p:blipFill>
          <a:blip r:embed="rId2" cstate="print"/>
          <a:srcRect/>
          <a:stretch>
            <a:fillRect/>
          </a:stretch>
        </p:blipFill>
        <p:spPr bwMode="auto">
          <a:xfrm>
            <a:off x="107950" y="1275606"/>
            <a:ext cx="3816350" cy="3834557"/>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55526"/>
            <a:ext cx="8229600" cy="789552"/>
          </a:xfrm>
        </p:spPr>
        <p:txBody>
          <a:bodyPr>
            <a:normAutofit fontScale="90000"/>
          </a:bodyPr>
          <a:lstStyle/>
          <a:p>
            <a:r>
              <a:rPr lang="en-US" sz="3100" b="0" dirty="0" smtClean="0"/>
              <a:t>Pro Deep Learning with </a:t>
            </a:r>
            <a:r>
              <a:rPr lang="en-US" sz="3100" dirty="0" err="1" smtClean="0">
                <a:latin typeface="Arial" pitchFamily="34" charset="0"/>
                <a:cs typeface="Arial" pitchFamily="34" charset="0"/>
              </a:rPr>
              <a:t>TensorFlow</a:t>
            </a:r>
            <a:r>
              <a:rPr lang="en-US" sz="3100" dirty="0" smtClean="0">
                <a:latin typeface="Arial" pitchFamily="34" charset="0"/>
                <a:cs typeface="Arial" pitchFamily="34" charset="0"/>
              </a:rPr>
              <a:t> 2.0: A Mathematical Approach to Advanced Artificial Intelligence in Python</a:t>
            </a:r>
            <a:r>
              <a:rPr lang="en-US" b="0" dirty="0" smtClean="0"/>
              <a:t/>
            </a:r>
            <a:br>
              <a:rPr lang="en-US" b="0" dirty="0" smtClean="0"/>
            </a:br>
            <a:endParaRPr lang="fr-FR" dirty="0"/>
          </a:p>
        </p:txBody>
      </p:sp>
      <p:sp>
        <p:nvSpPr>
          <p:cNvPr id="3" name="Espace réservé du contenu 2"/>
          <p:cNvSpPr>
            <a:spLocks noGrp="1"/>
          </p:cNvSpPr>
          <p:nvPr>
            <p:ph idx="1"/>
          </p:nvPr>
        </p:nvSpPr>
        <p:spPr>
          <a:xfrm>
            <a:off x="4309120" y="1395636"/>
            <a:ext cx="4834880" cy="3747864"/>
          </a:xfrm>
        </p:spPr>
        <p:txBody>
          <a:bodyPr>
            <a:normAutofit fontScale="32500" lnSpcReduction="20000"/>
          </a:bodyPr>
          <a:lstStyle/>
          <a:p>
            <a:r>
              <a:rPr lang="fr-FR" dirty="0" smtClean="0"/>
              <a:t>This book </a:t>
            </a:r>
            <a:r>
              <a:rPr lang="fr-FR" dirty="0" err="1" smtClean="0"/>
              <a:t>builds</a:t>
            </a:r>
            <a:r>
              <a:rPr lang="fr-FR" dirty="0" smtClean="0"/>
              <a:t> </a:t>
            </a:r>
            <a:r>
              <a:rPr lang="fr-FR" dirty="0" err="1" smtClean="0"/>
              <a:t>upon</a:t>
            </a:r>
            <a:r>
              <a:rPr lang="fr-FR" dirty="0" smtClean="0"/>
              <a:t> the </a:t>
            </a:r>
            <a:r>
              <a:rPr lang="fr-FR" dirty="0" err="1" smtClean="0"/>
              <a:t>foundations</a:t>
            </a:r>
            <a:r>
              <a:rPr lang="fr-FR" dirty="0" smtClean="0"/>
              <a:t> </a:t>
            </a:r>
            <a:r>
              <a:rPr lang="fr-FR" dirty="0" err="1" smtClean="0"/>
              <a:t>established</a:t>
            </a:r>
            <a:r>
              <a:rPr lang="fr-FR" dirty="0" smtClean="0"/>
              <a:t> in </a:t>
            </a:r>
            <a:r>
              <a:rPr lang="fr-FR" dirty="0" err="1" smtClean="0"/>
              <a:t>its</a:t>
            </a:r>
            <a:r>
              <a:rPr lang="fr-FR" dirty="0" smtClean="0"/>
              <a:t> first </a:t>
            </a:r>
            <a:r>
              <a:rPr lang="fr-FR" dirty="0" err="1" smtClean="0"/>
              <a:t>edition</a:t>
            </a:r>
            <a:r>
              <a:rPr lang="fr-FR" dirty="0" smtClean="0"/>
              <a:t>, </a:t>
            </a:r>
            <a:r>
              <a:rPr lang="fr-FR" dirty="0" err="1" smtClean="0"/>
              <a:t>with</a:t>
            </a:r>
            <a:r>
              <a:rPr lang="fr-FR" dirty="0" smtClean="0"/>
              <a:t> </a:t>
            </a:r>
            <a:r>
              <a:rPr lang="fr-FR" dirty="0" err="1" smtClean="0"/>
              <a:t>updated</a:t>
            </a:r>
            <a:r>
              <a:rPr lang="fr-FR" dirty="0" smtClean="0"/>
              <a:t> </a:t>
            </a:r>
            <a:r>
              <a:rPr lang="fr-FR" dirty="0" err="1" smtClean="0"/>
              <a:t>chapters</a:t>
            </a:r>
            <a:r>
              <a:rPr lang="fr-FR" dirty="0" smtClean="0"/>
              <a:t> and the </a:t>
            </a:r>
            <a:r>
              <a:rPr lang="fr-FR" dirty="0" err="1" smtClean="0"/>
              <a:t>latest</a:t>
            </a:r>
            <a:r>
              <a:rPr lang="fr-FR" dirty="0" smtClean="0"/>
              <a:t> code </a:t>
            </a:r>
            <a:r>
              <a:rPr lang="fr-FR" dirty="0" err="1" smtClean="0"/>
              <a:t>implementations</a:t>
            </a:r>
            <a:r>
              <a:rPr lang="fr-FR" dirty="0" smtClean="0"/>
              <a:t> to </a:t>
            </a:r>
            <a:r>
              <a:rPr lang="fr-FR" dirty="0" err="1" smtClean="0"/>
              <a:t>bring</a:t>
            </a:r>
            <a:r>
              <a:rPr lang="fr-FR" dirty="0" smtClean="0"/>
              <a:t> </a:t>
            </a:r>
            <a:r>
              <a:rPr lang="fr-FR" dirty="0" err="1" smtClean="0"/>
              <a:t>it</a:t>
            </a:r>
            <a:r>
              <a:rPr lang="fr-FR" dirty="0" smtClean="0"/>
              <a:t> up to date </a:t>
            </a:r>
            <a:r>
              <a:rPr lang="fr-FR" dirty="0" err="1" smtClean="0"/>
              <a:t>with</a:t>
            </a:r>
            <a:r>
              <a:rPr lang="fr-FR" dirty="0" smtClean="0"/>
              <a:t> </a:t>
            </a:r>
            <a:r>
              <a:rPr lang="fr-FR" dirty="0" err="1" smtClean="0"/>
              <a:t>Tensorflow</a:t>
            </a:r>
            <a:r>
              <a:rPr lang="fr-FR" dirty="0" smtClean="0"/>
              <a:t> 2.0.</a:t>
            </a:r>
          </a:p>
          <a:p>
            <a:r>
              <a:rPr lang="fr-FR" dirty="0" smtClean="0"/>
              <a:t>Pro </a:t>
            </a:r>
            <a:r>
              <a:rPr lang="fr-FR" dirty="0" err="1" smtClean="0"/>
              <a:t>Deep</a:t>
            </a:r>
            <a:r>
              <a:rPr lang="fr-FR" dirty="0" smtClean="0"/>
              <a:t> Learning </a:t>
            </a:r>
            <a:r>
              <a:rPr lang="fr-FR" dirty="0" err="1" smtClean="0"/>
              <a:t>with</a:t>
            </a:r>
            <a:r>
              <a:rPr lang="fr-FR" dirty="0" smtClean="0"/>
              <a:t> </a:t>
            </a:r>
            <a:r>
              <a:rPr lang="fr-FR" dirty="0" err="1" smtClean="0"/>
              <a:t>TensorFlow</a:t>
            </a:r>
            <a:r>
              <a:rPr lang="fr-FR" dirty="0" smtClean="0"/>
              <a:t> 2.0 </a:t>
            </a:r>
            <a:r>
              <a:rPr lang="fr-FR" dirty="0" err="1" smtClean="0"/>
              <a:t>begins</a:t>
            </a:r>
            <a:r>
              <a:rPr lang="fr-FR" dirty="0" smtClean="0"/>
              <a:t> </a:t>
            </a:r>
            <a:r>
              <a:rPr lang="fr-FR" dirty="0" err="1" smtClean="0"/>
              <a:t>with</a:t>
            </a:r>
            <a:r>
              <a:rPr lang="fr-FR" dirty="0" smtClean="0"/>
              <a:t> the </a:t>
            </a:r>
            <a:r>
              <a:rPr lang="fr-FR" dirty="0" err="1" smtClean="0"/>
              <a:t>mathematical</a:t>
            </a:r>
            <a:r>
              <a:rPr lang="fr-FR" dirty="0" smtClean="0"/>
              <a:t> and </a:t>
            </a:r>
            <a:r>
              <a:rPr lang="fr-FR" dirty="0" err="1" smtClean="0"/>
              <a:t>core</a:t>
            </a:r>
            <a:r>
              <a:rPr lang="fr-FR" dirty="0" smtClean="0"/>
              <a:t> </a:t>
            </a:r>
            <a:r>
              <a:rPr lang="fr-FR" dirty="0" err="1" smtClean="0"/>
              <a:t>technical</a:t>
            </a:r>
            <a:r>
              <a:rPr lang="fr-FR" dirty="0" smtClean="0"/>
              <a:t> </a:t>
            </a:r>
            <a:r>
              <a:rPr lang="fr-FR" dirty="0" err="1" smtClean="0"/>
              <a:t>foundations</a:t>
            </a:r>
            <a:r>
              <a:rPr lang="fr-FR" dirty="0" smtClean="0"/>
              <a:t> of </a:t>
            </a:r>
            <a:r>
              <a:rPr lang="fr-FR" dirty="0" err="1" smtClean="0"/>
              <a:t>deep</a:t>
            </a:r>
            <a:r>
              <a:rPr lang="fr-FR" dirty="0" smtClean="0"/>
              <a:t> </a:t>
            </a:r>
            <a:r>
              <a:rPr lang="fr-FR" dirty="0" err="1" smtClean="0"/>
              <a:t>learning</a:t>
            </a:r>
            <a:r>
              <a:rPr lang="fr-FR" dirty="0" smtClean="0"/>
              <a:t>. </a:t>
            </a:r>
            <a:r>
              <a:rPr lang="fr-FR" dirty="0" err="1" smtClean="0"/>
              <a:t>Next</a:t>
            </a:r>
            <a:r>
              <a:rPr lang="fr-FR" dirty="0" smtClean="0"/>
              <a:t>, </a:t>
            </a:r>
            <a:r>
              <a:rPr lang="fr-FR" dirty="0" err="1" smtClean="0"/>
              <a:t>you</a:t>
            </a:r>
            <a:r>
              <a:rPr lang="fr-FR" dirty="0" smtClean="0"/>
              <a:t> </a:t>
            </a:r>
            <a:r>
              <a:rPr lang="fr-FR" dirty="0" err="1" smtClean="0"/>
              <a:t>will</a:t>
            </a:r>
            <a:r>
              <a:rPr lang="fr-FR" dirty="0" smtClean="0"/>
              <a:t> </a:t>
            </a:r>
            <a:r>
              <a:rPr lang="fr-FR" dirty="0" err="1" smtClean="0"/>
              <a:t>learn</a:t>
            </a:r>
            <a:r>
              <a:rPr lang="fr-FR" dirty="0" smtClean="0"/>
              <a:t> about </a:t>
            </a:r>
            <a:r>
              <a:rPr lang="fr-FR" dirty="0" err="1" smtClean="0"/>
              <a:t>convolutional</a:t>
            </a:r>
            <a:r>
              <a:rPr lang="fr-FR" dirty="0" smtClean="0"/>
              <a:t> neural networks, </a:t>
            </a:r>
            <a:r>
              <a:rPr lang="fr-FR" dirty="0" err="1" smtClean="0"/>
              <a:t>including</a:t>
            </a:r>
            <a:r>
              <a:rPr lang="fr-FR" dirty="0" smtClean="0"/>
              <a:t> new </a:t>
            </a:r>
            <a:r>
              <a:rPr lang="fr-FR" dirty="0" err="1" smtClean="0"/>
              <a:t>convolutional</a:t>
            </a:r>
            <a:r>
              <a:rPr lang="fr-FR" dirty="0" smtClean="0"/>
              <a:t> </a:t>
            </a:r>
            <a:r>
              <a:rPr lang="fr-FR" dirty="0" err="1" smtClean="0"/>
              <a:t>methods</a:t>
            </a:r>
            <a:r>
              <a:rPr lang="fr-FR" dirty="0" smtClean="0"/>
              <a:t> </a:t>
            </a:r>
            <a:r>
              <a:rPr lang="fr-FR" dirty="0" err="1" smtClean="0"/>
              <a:t>such</a:t>
            </a:r>
            <a:r>
              <a:rPr lang="fr-FR" dirty="0" smtClean="0"/>
              <a:t> as </a:t>
            </a:r>
            <a:r>
              <a:rPr lang="fr-FR" dirty="0" err="1" smtClean="0"/>
              <a:t>dilated</a:t>
            </a:r>
            <a:r>
              <a:rPr lang="fr-FR" dirty="0" smtClean="0"/>
              <a:t> convolution, </a:t>
            </a:r>
            <a:r>
              <a:rPr lang="fr-FR" dirty="0" err="1" smtClean="0"/>
              <a:t>depth</a:t>
            </a:r>
            <a:r>
              <a:rPr lang="fr-FR" dirty="0" smtClean="0"/>
              <a:t>-</a:t>
            </a:r>
            <a:r>
              <a:rPr lang="fr-FR" dirty="0" err="1" smtClean="0"/>
              <a:t>wise</a:t>
            </a:r>
            <a:r>
              <a:rPr lang="fr-FR" dirty="0" smtClean="0"/>
              <a:t> </a:t>
            </a:r>
            <a:r>
              <a:rPr lang="fr-FR" dirty="0" err="1" smtClean="0"/>
              <a:t>separable</a:t>
            </a:r>
            <a:r>
              <a:rPr lang="fr-FR" dirty="0" smtClean="0"/>
              <a:t> convolution, and </a:t>
            </a:r>
            <a:r>
              <a:rPr lang="fr-FR" dirty="0" err="1" smtClean="0"/>
              <a:t>their</a:t>
            </a:r>
            <a:r>
              <a:rPr lang="fr-FR" dirty="0" smtClean="0"/>
              <a:t> </a:t>
            </a:r>
            <a:r>
              <a:rPr lang="fr-FR" dirty="0" err="1" smtClean="0"/>
              <a:t>implementation</a:t>
            </a:r>
            <a:r>
              <a:rPr lang="fr-FR" dirty="0" smtClean="0"/>
              <a:t>. </a:t>
            </a:r>
            <a:r>
              <a:rPr lang="fr-FR" dirty="0" err="1" smtClean="0"/>
              <a:t>You’ll</a:t>
            </a:r>
            <a:r>
              <a:rPr lang="fr-FR" dirty="0" smtClean="0"/>
              <a:t> </a:t>
            </a:r>
            <a:r>
              <a:rPr lang="fr-FR" dirty="0" err="1" smtClean="0"/>
              <a:t>then</a:t>
            </a:r>
            <a:r>
              <a:rPr lang="fr-FR" dirty="0" smtClean="0"/>
              <a:t> gain an </a:t>
            </a:r>
            <a:r>
              <a:rPr lang="fr-FR" dirty="0" err="1" smtClean="0"/>
              <a:t>understanding</a:t>
            </a:r>
            <a:r>
              <a:rPr lang="fr-FR" dirty="0" smtClean="0"/>
              <a:t> of </a:t>
            </a:r>
            <a:r>
              <a:rPr lang="fr-FR" dirty="0" err="1" smtClean="0"/>
              <a:t>natural</a:t>
            </a:r>
            <a:r>
              <a:rPr lang="fr-FR" dirty="0" smtClean="0"/>
              <a:t> </a:t>
            </a:r>
            <a:r>
              <a:rPr lang="fr-FR" dirty="0" err="1" smtClean="0"/>
              <a:t>language</a:t>
            </a:r>
            <a:r>
              <a:rPr lang="fr-FR" dirty="0" smtClean="0"/>
              <a:t> </a:t>
            </a:r>
            <a:r>
              <a:rPr lang="fr-FR" dirty="0" err="1" smtClean="0"/>
              <a:t>processing</a:t>
            </a:r>
            <a:r>
              <a:rPr lang="fr-FR" dirty="0" smtClean="0"/>
              <a:t> in </a:t>
            </a:r>
            <a:r>
              <a:rPr lang="fr-FR" dirty="0" err="1" smtClean="0"/>
              <a:t>advanced</a:t>
            </a:r>
            <a:r>
              <a:rPr lang="fr-FR" dirty="0" smtClean="0"/>
              <a:t> network architectures </a:t>
            </a:r>
            <a:r>
              <a:rPr lang="fr-FR" dirty="0" err="1" smtClean="0"/>
              <a:t>such</a:t>
            </a:r>
            <a:r>
              <a:rPr lang="fr-FR" dirty="0" smtClean="0"/>
              <a:t> as </a:t>
            </a:r>
            <a:r>
              <a:rPr lang="fr-FR" dirty="0" err="1" smtClean="0"/>
              <a:t>transformers</a:t>
            </a:r>
            <a:r>
              <a:rPr lang="fr-FR" dirty="0" smtClean="0"/>
              <a:t> and </a:t>
            </a:r>
            <a:r>
              <a:rPr lang="fr-FR" dirty="0" err="1" smtClean="0"/>
              <a:t>various</a:t>
            </a:r>
            <a:r>
              <a:rPr lang="fr-FR" dirty="0" smtClean="0"/>
              <a:t> attention </a:t>
            </a:r>
            <a:r>
              <a:rPr lang="fr-FR" dirty="0" err="1" smtClean="0"/>
              <a:t>mechanisms</a:t>
            </a:r>
            <a:r>
              <a:rPr lang="fr-FR" dirty="0" smtClean="0"/>
              <a:t> relevant to </a:t>
            </a:r>
            <a:r>
              <a:rPr lang="fr-FR" dirty="0" err="1" smtClean="0"/>
              <a:t>natural</a:t>
            </a:r>
            <a:r>
              <a:rPr lang="fr-FR" dirty="0" smtClean="0"/>
              <a:t> </a:t>
            </a:r>
            <a:r>
              <a:rPr lang="fr-FR" dirty="0" err="1" smtClean="0"/>
              <a:t>language</a:t>
            </a:r>
            <a:r>
              <a:rPr lang="fr-FR" dirty="0" smtClean="0"/>
              <a:t> </a:t>
            </a:r>
            <a:r>
              <a:rPr lang="fr-FR" dirty="0" err="1" smtClean="0"/>
              <a:t>processing</a:t>
            </a:r>
            <a:r>
              <a:rPr lang="fr-FR" dirty="0" smtClean="0"/>
              <a:t> and neural networks in </a:t>
            </a:r>
            <a:r>
              <a:rPr lang="fr-FR" dirty="0" err="1" smtClean="0"/>
              <a:t>general</a:t>
            </a:r>
            <a:r>
              <a:rPr lang="fr-FR" dirty="0" smtClean="0"/>
              <a:t>. As </a:t>
            </a:r>
            <a:r>
              <a:rPr lang="fr-FR" dirty="0" err="1" smtClean="0"/>
              <a:t>you</a:t>
            </a:r>
            <a:r>
              <a:rPr lang="fr-FR" dirty="0" smtClean="0"/>
              <a:t> </a:t>
            </a:r>
            <a:r>
              <a:rPr lang="fr-FR" dirty="0" err="1" smtClean="0"/>
              <a:t>progress</a:t>
            </a:r>
            <a:r>
              <a:rPr lang="fr-FR" dirty="0" smtClean="0"/>
              <a:t> </a:t>
            </a:r>
            <a:r>
              <a:rPr lang="fr-FR" dirty="0" err="1" smtClean="0"/>
              <a:t>through</a:t>
            </a:r>
            <a:r>
              <a:rPr lang="fr-FR" dirty="0" smtClean="0"/>
              <a:t> the book, </a:t>
            </a:r>
            <a:r>
              <a:rPr lang="fr-FR" dirty="0" err="1" smtClean="0"/>
              <a:t>you’ll</a:t>
            </a:r>
            <a:r>
              <a:rPr lang="fr-FR" dirty="0" smtClean="0"/>
              <a:t> explore </a:t>
            </a:r>
            <a:r>
              <a:rPr lang="fr-FR" dirty="0" err="1" smtClean="0"/>
              <a:t>unsupervised</a:t>
            </a:r>
            <a:r>
              <a:rPr lang="fr-FR" dirty="0" smtClean="0"/>
              <a:t> </a:t>
            </a:r>
            <a:r>
              <a:rPr lang="fr-FR" dirty="0" err="1" smtClean="0"/>
              <a:t>learning</a:t>
            </a:r>
            <a:r>
              <a:rPr lang="fr-FR" dirty="0" smtClean="0"/>
              <a:t> </a:t>
            </a:r>
            <a:r>
              <a:rPr lang="fr-FR" dirty="0" err="1" smtClean="0"/>
              <a:t>frameworks</a:t>
            </a:r>
            <a:r>
              <a:rPr lang="fr-FR" dirty="0" smtClean="0"/>
              <a:t> </a:t>
            </a:r>
            <a:r>
              <a:rPr lang="fr-FR" dirty="0" err="1" smtClean="0"/>
              <a:t>that</a:t>
            </a:r>
            <a:r>
              <a:rPr lang="fr-FR" dirty="0" smtClean="0"/>
              <a:t> </a:t>
            </a:r>
            <a:r>
              <a:rPr lang="fr-FR" dirty="0" err="1" smtClean="0"/>
              <a:t>reflect</a:t>
            </a:r>
            <a:r>
              <a:rPr lang="fr-FR" dirty="0" smtClean="0"/>
              <a:t> the </a:t>
            </a:r>
            <a:r>
              <a:rPr lang="fr-FR" dirty="0" err="1" smtClean="0"/>
              <a:t>current</a:t>
            </a:r>
            <a:r>
              <a:rPr lang="fr-FR" dirty="0" smtClean="0"/>
              <a:t> state of </a:t>
            </a:r>
            <a:r>
              <a:rPr lang="fr-FR" dirty="0" err="1" smtClean="0"/>
              <a:t>deep</a:t>
            </a:r>
            <a:r>
              <a:rPr lang="fr-FR" dirty="0" smtClean="0"/>
              <a:t> </a:t>
            </a:r>
            <a:r>
              <a:rPr lang="fr-FR" dirty="0" err="1" smtClean="0"/>
              <a:t>learning</a:t>
            </a:r>
            <a:r>
              <a:rPr lang="fr-FR" dirty="0" smtClean="0"/>
              <a:t> </a:t>
            </a:r>
            <a:r>
              <a:rPr lang="fr-FR" dirty="0" err="1" smtClean="0"/>
              <a:t>methods</a:t>
            </a:r>
            <a:r>
              <a:rPr lang="fr-FR" dirty="0" smtClean="0"/>
              <a:t>, </a:t>
            </a:r>
            <a:r>
              <a:rPr lang="fr-FR" dirty="0" err="1" smtClean="0"/>
              <a:t>such</a:t>
            </a:r>
            <a:r>
              <a:rPr lang="fr-FR" dirty="0" smtClean="0"/>
              <a:t> as </a:t>
            </a:r>
            <a:r>
              <a:rPr lang="fr-FR" dirty="0" err="1" smtClean="0"/>
              <a:t>autoencoders</a:t>
            </a:r>
            <a:r>
              <a:rPr lang="fr-FR" dirty="0" smtClean="0"/>
              <a:t> and </a:t>
            </a:r>
            <a:r>
              <a:rPr lang="fr-FR" dirty="0" err="1" smtClean="0"/>
              <a:t>variational</a:t>
            </a:r>
            <a:r>
              <a:rPr lang="fr-FR" dirty="0" smtClean="0"/>
              <a:t> </a:t>
            </a:r>
            <a:r>
              <a:rPr lang="fr-FR" dirty="0" err="1" smtClean="0"/>
              <a:t>autoencoders</a:t>
            </a:r>
            <a:r>
              <a:rPr lang="fr-FR" dirty="0" smtClean="0"/>
              <a:t>. The final </a:t>
            </a:r>
            <a:r>
              <a:rPr lang="fr-FR" dirty="0" err="1" smtClean="0"/>
              <a:t>chapter</a:t>
            </a:r>
            <a:r>
              <a:rPr lang="fr-FR" dirty="0" smtClean="0"/>
              <a:t> </a:t>
            </a:r>
            <a:r>
              <a:rPr lang="fr-FR" dirty="0" err="1" smtClean="0"/>
              <a:t>covers</a:t>
            </a:r>
            <a:r>
              <a:rPr lang="fr-FR" dirty="0" smtClean="0"/>
              <a:t> the </a:t>
            </a:r>
            <a:r>
              <a:rPr lang="fr-FR" dirty="0" err="1" smtClean="0"/>
              <a:t>advanced</a:t>
            </a:r>
            <a:r>
              <a:rPr lang="fr-FR" dirty="0" smtClean="0"/>
              <a:t> </a:t>
            </a:r>
            <a:r>
              <a:rPr lang="fr-FR" dirty="0" err="1" smtClean="0"/>
              <a:t>topic</a:t>
            </a:r>
            <a:r>
              <a:rPr lang="fr-FR" dirty="0" smtClean="0"/>
              <a:t> of </a:t>
            </a:r>
            <a:r>
              <a:rPr lang="fr-FR" dirty="0" err="1" smtClean="0"/>
              <a:t>generative</a:t>
            </a:r>
            <a:r>
              <a:rPr lang="fr-FR" dirty="0" smtClean="0"/>
              <a:t> </a:t>
            </a:r>
            <a:r>
              <a:rPr lang="fr-FR" dirty="0" err="1" smtClean="0"/>
              <a:t>adversarial</a:t>
            </a:r>
            <a:r>
              <a:rPr lang="fr-FR" dirty="0" smtClean="0"/>
              <a:t> networks and </a:t>
            </a:r>
            <a:r>
              <a:rPr lang="fr-FR" dirty="0" err="1" smtClean="0"/>
              <a:t>their</a:t>
            </a:r>
            <a:r>
              <a:rPr lang="fr-FR" dirty="0" smtClean="0"/>
              <a:t> </a:t>
            </a:r>
            <a:r>
              <a:rPr lang="fr-FR" dirty="0" err="1" smtClean="0"/>
              <a:t>variants</a:t>
            </a:r>
            <a:r>
              <a:rPr lang="fr-FR" dirty="0" smtClean="0"/>
              <a:t>, </a:t>
            </a:r>
            <a:r>
              <a:rPr lang="fr-FR" dirty="0" err="1" smtClean="0"/>
              <a:t>such</a:t>
            </a:r>
            <a:r>
              <a:rPr lang="fr-FR" dirty="0" smtClean="0"/>
              <a:t> as cycle </a:t>
            </a:r>
            <a:r>
              <a:rPr lang="fr-FR" dirty="0" err="1" smtClean="0"/>
              <a:t>consistency</a:t>
            </a:r>
            <a:r>
              <a:rPr lang="fr-FR" dirty="0" smtClean="0"/>
              <a:t> </a:t>
            </a:r>
            <a:r>
              <a:rPr lang="fr-FR" dirty="0" err="1" smtClean="0"/>
              <a:t>GANs</a:t>
            </a:r>
            <a:r>
              <a:rPr lang="fr-FR" dirty="0" smtClean="0"/>
              <a:t> and graph neural network techniques </a:t>
            </a:r>
            <a:r>
              <a:rPr lang="fr-FR" dirty="0" err="1" smtClean="0"/>
              <a:t>such</a:t>
            </a:r>
            <a:r>
              <a:rPr lang="fr-FR" dirty="0" smtClean="0"/>
              <a:t> as graph attention networks and </a:t>
            </a:r>
            <a:r>
              <a:rPr lang="fr-FR" dirty="0" err="1" smtClean="0"/>
              <a:t>GraphSAGE</a:t>
            </a:r>
            <a:r>
              <a:rPr lang="fr-FR" dirty="0" smtClean="0"/>
              <a:t>.</a:t>
            </a:r>
          </a:p>
          <a:p>
            <a:r>
              <a:rPr lang="fr-FR" dirty="0" err="1" smtClean="0"/>
              <a:t>Upon</a:t>
            </a:r>
            <a:r>
              <a:rPr lang="fr-FR" dirty="0" smtClean="0"/>
              <a:t> </a:t>
            </a:r>
            <a:r>
              <a:rPr lang="fr-FR" dirty="0" err="1" smtClean="0"/>
              <a:t>completing</a:t>
            </a:r>
            <a:r>
              <a:rPr lang="fr-FR" dirty="0" smtClean="0"/>
              <a:t> </a:t>
            </a:r>
            <a:r>
              <a:rPr lang="fr-FR" dirty="0" err="1" smtClean="0"/>
              <a:t>this</a:t>
            </a:r>
            <a:r>
              <a:rPr lang="fr-FR" dirty="0" smtClean="0"/>
              <a:t> book, </a:t>
            </a:r>
            <a:r>
              <a:rPr lang="fr-FR" dirty="0" err="1" smtClean="0"/>
              <a:t>you</a:t>
            </a:r>
            <a:r>
              <a:rPr lang="fr-FR" dirty="0" smtClean="0"/>
              <a:t> </a:t>
            </a:r>
            <a:r>
              <a:rPr lang="fr-FR" dirty="0" err="1" smtClean="0"/>
              <a:t>will</a:t>
            </a:r>
            <a:r>
              <a:rPr lang="fr-FR" dirty="0" smtClean="0"/>
              <a:t> </a:t>
            </a:r>
            <a:r>
              <a:rPr lang="fr-FR" dirty="0" err="1" smtClean="0"/>
              <a:t>understand</a:t>
            </a:r>
            <a:r>
              <a:rPr lang="fr-FR" dirty="0" smtClean="0"/>
              <a:t> the </a:t>
            </a:r>
            <a:r>
              <a:rPr lang="fr-FR" dirty="0" err="1" smtClean="0"/>
              <a:t>mathematical</a:t>
            </a:r>
            <a:r>
              <a:rPr lang="fr-FR" dirty="0" smtClean="0"/>
              <a:t> </a:t>
            </a:r>
            <a:r>
              <a:rPr lang="fr-FR" dirty="0" err="1" smtClean="0"/>
              <a:t>foundations</a:t>
            </a:r>
            <a:r>
              <a:rPr lang="fr-FR" dirty="0" smtClean="0"/>
              <a:t> and concepts of </a:t>
            </a:r>
            <a:r>
              <a:rPr lang="fr-FR" dirty="0" err="1" smtClean="0"/>
              <a:t>deep</a:t>
            </a:r>
            <a:r>
              <a:rPr lang="fr-FR" dirty="0" smtClean="0"/>
              <a:t> </a:t>
            </a:r>
            <a:r>
              <a:rPr lang="fr-FR" dirty="0" err="1" smtClean="0"/>
              <a:t>learning</a:t>
            </a:r>
            <a:r>
              <a:rPr lang="fr-FR" dirty="0" smtClean="0"/>
              <a:t>, and </a:t>
            </a:r>
            <a:r>
              <a:rPr lang="fr-FR" dirty="0" err="1" smtClean="0"/>
              <a:t>be</a:t>
            </a:r>
            <a:r>
              <a:rPr lang="fr-FR" dirty="0" smtClean="0"/>
              <a:t> able to use the prototypes </a:t>
            </a:r>
            <a:r>
              <a:rPr lang="fr-FR" dirty="0" err="1" smtClean="0"/>
              <a:t>demonstrated</a:t>
            </a:r>
            <a:r>
              <a:rPr lang="fr-FR" dirty="0" smtClean="0"/>
              <a:t> to </a:t>
            </a:r>
            <a:r>
              <a:rPr lang="fr-FR" dirty="0" err="1" smtClean="0"/>
              <a:t>build</a:t>
            </a:r>
            <a:r>
              <a:rPr lang="fr-FR" dirty="0" smtClean="0"/>
              <a:t> new </a:t>
            </a:r>
            <a:r>
              <a:rPr lang="fr-FR" dirty="0" err="1" smtClean="0"/>
              <a:t>deep</a:t>
            </a:r>
            <a:r>
              <a:rPr lang="fr-FR" dirty="0" smtClean="0"/>
              <a:t> </a:t>
            </a:r>
            <a:r>
              <a:rPr lang="fr-FR" dirty="0" err="1" smtClean="0"/>
              <a:t>learning</a:t>
            </a:r>
            <a:r>
              <a:rPr lang="fr-FR" dirty="0" smtClean="0"/>
              <a:t> applications.</a:t>
            </a:r>
          </a:p>
          <a:p>
            <a:r>
              <a:rPr lang="fr-FR" dirty="0" err="1" smtClean="0"/>
              <a:t>What</a:t>
            </a:r>
            <a:r>
              <a:rPr lang="fr-FR" dirty="0" smtClean="0"/>
              <a:t> You Will </a:t>
            </a:r>
            <a:r>
              <a:rPr lang="fr-FR" dirty="0" err="1" smtClean="0"/>
              <a:t>Learn</a:t>
            </a:r>
            <a:endParaRPr lang="fr-FR" dirty="0" smtClean="0"/>
          </a:p>
          <a:p>
            <a:pPr lvl="0"/>
            <a:r>
              <a:rPr lang="fr-FR" dirty="0" err="1" smtClean="0"/>
              <a:t>Understand</a:t>
            </a:r>
            <a:r>
              <a:rPr lang="fr-FR" dirty="0" smtClean="0"/>
              <a:t> full-</a:t>
            </a:r>
            <a:r>
              <a:rPr lang="fr-FR" dirty="0" err="1" smtClean="0"/>
              <a:t>stack</a:t>
            </a:r>
            <a:r>
              <a:rPr lang="fr-FR" dirty="0" smtClean="0"/>
              <a:t> </a:t>
            </a:r>
            <a:r>
              <a:rPr lang="fr-FR" dirty="0" err="1" smtClean="0"/>
              <a:t>deep</a:t>
            </a:r>
            <a:r>
              <a:rPr lang="fr-FR" dirty="0" smtClean="0"/>
              <a:t> </a:t>
            </a:r>
            <a:r>
              <a:rPr lang="fr-FR" dirty="0" err="1" smtClean="0"/>
              <a:t>learning</a:t>
            </a:r>
            <a:r>
              <a:rPr lang="fr-FR" dirty="0" smtClean="0"/>
              <a:t> </a:t>
            </a:r>
            <a:r>
              <a:rPr lang="fr-FR" dirty="0" err="1" smtClean="0"/>
              <a:t>using</a:t>
            </a:r>
            <a:r>
              <a:rPr lang="fr-FR" dirty="0" smtClean="0"/>
              <a:t> </a:t>
            </a:r>
            <a:r>
              <a:rPr lang="fr-FR" dirty="0" err="1" smtClean="0"/>
              <a:t>TensorFlow</a:t>
            </a:r>
            <a:r>
              <a:rPr lang="fr-FR" dirty="0" smtClean="0"/>
              <a:t> 2.0</a:t>
            </a:r>
          </a:p>
          <a:p>
            <a:pPr lvl="0"/>
            <a:r>
              <a:rPr lang="fr-FR" dirty="0" smtClean="0"/>
              <a:t>Gain an </a:t>
            </a:r>
            <a:r>
              <a:rPr lang="fr-FR" dirty="0" err="1" smtClean="0"/>
              <a:t>understanding</a:t>
            </a:r>
            <a:r>
              <a:rPr lang="fr-FR" dirty="0" smtClean="0"/>
              <a:t> of the </a:t>
            </a:r>
            <a:r>
              <a:rPr lang="fr-FR" dirty="0" err="1" smtClean="0"/>
              <a:t>mathematical</a:t>
            </a:r>
            <a:r>
              <a:rPr lang="fr-FR" dirty="0" smtClean="0"/>
              <a:t> </a:t>
            </a:r>
            <a:r>
              <a:rPr lang="fr-FR" dirty="0" err="1" smtClean="0"/>
              <a:t>foundations</a:t>
            </a:r>
            <a:r>
              <a:rPr lang="fr-FR" dirty="0" smtClean="0"/>
              <a:t> of </a:t>
            </a:r>
            <a:r>
              <a:rPr lang="fr-FR" dirty="0" err="1" smtClean="0"/>
              <a:t>deep</a:t>
            </a:r>
            <a:r>
              <a:rPr lang="fr-FR" dirty="0" smtClean="0"/>
              <a:t> </a:t>
            </a:r>
            <a:r>
              <a:rPr lang="fr-FR" dirty="0" err="1" smtClean="0"/>
              <a:t>learning</a:t>
            </a:r>
            <a:endParaRPr lang="fr-FR" dirty="0" smtClean="0"/>
          </a:p>
          <a:p>
            <a:pPr lvl="0"/>
            <a:r>
              <a:rPr lang="fr-FR" dirty="0" err="1" smtClean="0"/>
              <a:t>Deploy</a:t>
            </a:r>
            <a:r>
              <a:rPr lang="fr-FR" dirty="0" smtClean="0"/>
              <a:t> </a:t>
            </a:r>
            <a:r>
              <a:rPr lang="fr-FR" dirty="0" err="1" smtClean="0"/>
              <a:t>complex</a:t>
            </a:r>
            <a:r>
              <a:rPr lang="fr-FR" dirty="0" smtClean="0"/>
              <a:t> </a:t>
            </a:r>
            <a:r>
              <a:rPr lang="fr-FR" dirty="0" err="1" smtClean="0"/>
              <a:t>deep</a:t>
            </a:r>
            <a:r>
              <a:rPr lang="fr-FR" dirty="0" smtClean="0"/>
              <a:t> </a:t>
            </a:r>
            <a:r>
              <a:rPr lang="fr-FR" dirty="0" err="1" smtClean="0"/>
              <a:t>learning</a:t>
            </a:r>
            <a:r>
              <a:rPr lang="fr-FR" dirty="0" smtClean="0"/>
              <a:t> solutions in production </a:t>
            </a:r>
            <a:r>
              <a:rPr lang="fr-FR" dirty="0" err="1" smtClean="0"/>
              <a:t>using</a:t>
            </a:r>
            <a:r>
              <a:rPr lang="fr-FR" dirty="0" smtClean="0"/>
              <a:t> </a:t>
            </a:r>
            <a:r>
              <a:rPr lang="fr-FR" dirty="0" err="1" smtClean="0"/>
              <a:t>TensorFlow</a:t>
            </a:r>
            <a:r>
              <a:rPr lang="fr-FR" dirty="0" smtClean="0"/>
              <a:t> 2.0</a:t>
            </a:r>
          </a:p>
          <a:p>
            <a:pPr lvl="0"/>
            <a:r>
              <a:rPr lang="fr-FR" dirty="0" err="1" smtClean="0"/>
              <a:t>Understand</a:t>
            </a:r>
            <a:r>
              <a:rPr lang="fr-FR" dirty="0" smtClean="0"/>
              <a:t> </a:t>
            </a:r>
            <a:r>
              <a:rPr lang="fr-FR" dirty="0" err="1" smtClean="0"/>
              <a:t>generative</a:t>
            </a:r>
            <a:r>
              <a:rPr lang="fr-FR" dirty="0" smtClean="0"/>
              <a:t> </a:t>
            </a:r>
            <a:r>
              <a:rPr lang="fr-FR" dirty="0" err="1" smtClean="0"/>
              <a:t>adversarial</a:t>
            </a:r>
            <a:r>
              <a:rPr lang="fr-FR" dirty="0" smtClean="0"/>
              <a:t> networks, graph attention networks, and </a:t>
            </a:r>
            <a:r>
              <a:rPr lang="fr-FR" dirty="0" err="1" smtClean="0"/>
              <a:t>GraphSAGE</a:t>
            </a:r>
            <a:endParaRPr lang="fr-FR" dirty="0" smtClean="0"/>
          </a:p>
          <a:p>
            <a:r>
              <a:rPr lang="fr-FR" dirty="0" err="1" smtClean="0"/>
              <a:t>Who</a:t>
            </a:r>
            <a:r>
              <a:rPr lang="fr-FR" dirty="0" smtClean="0"/>
              <a:t> This Book Is For:</a:t>
            </a:r>
            <a:br>
              <a:rPr lang="fr-FR" dirty="0" smtClean="0"/>
            </a:br>
            <a:r>
              <a:rPr lang="fr-FR" dirty="0" smtClean="0"/>
              <a:t>Data </a:t>
            </a:r>
            <a:r>
              <a:rPr lang="fr-FR" dirty="0" err="1" smtClean="0"/>
              <a:t>scientists</a:t>
            </a:r>
            <a:r>
              <a:rPr lang="fr-FR" dirty="0" smtClean="0"/>
              <a:t> and machine </a:t>
            </a:r>
            <a:r>
              <a:rPr lang="fr-FR" dirty="0" err="1" smtClean="0"/>
              <a:t>learning</a:t>
            </a:r>
            <a:r>
              <a:rPr lang="fr-FR" dirty="0" smtClean="0"/>
              <a:t> </a:t>
            </a:r>
            <a:r>
              <a:rPr lang="fr-FR" dirty="0" err="1" smtClean="0"/>
              <a:t>professionals</a:t>
            </a:r>
            <a:r>
              <a:rPr lang="fr-FR" dirty="0" smtClean="0"/>
              <a:t>, software </a:t>
            </a:r>
            <a:r>
              <a:rPr lang="fr-FR" dirty="0" err="1" smtClean="0"/>
              <a:t>developers</a:t>
            </a:r>
            <a:r>
              <a:rPr lang="fr-FR" dirty="0" smtClean="0"/>
              <a:t>, </a:t>
            </a:r>
            <a:r>
              <a:rPr lang="fr-FR" dirty="0" err="1" smtClean="0"/>
              <a:t>graduate</a:t>
            </a:r>
            <a:r>
              <a:rPr lang="fr-FR" dirty="0" smtClean="0"/>
              <a:t> </a:t>
            </a:r>
            <a:r>
              <a:rPr lang="fr-FR" dirty="0" err="1" smtClean="0"/>
              <a:t>students</a:t>
            </a:r>
            <a:r>
              <a:rPr lang="fr-FR" dirty="0" smtClean="0"/>
              <a:t>, and open source </a:t>
            </a:r>
            <a:r>
              <a:rPr lang="fr-FR" dirty="0" err="1" smtClean="0"/>
              <a:t>enthusiasts</a:t>
            </a:r>
            <a:endParaRPr lang="fr-FR" dirty="0"/>
          </a:p>
        </p:txBody>
      </p:sp>
      <p:pic>
        <p:nvPicPr>
          <p:cNvPr id="5123" name="Picture 3" descr="C:\Users\USER\Desktop\61kSm6Ojc+L._SL1180_.jpg"/>
          <p:cNvPicPr>
            <a:picLocks noChangeAspect="1" noChangeArrowheads="1"/>
          </p:cNvPicPr>
          <p:nvPr/>
        </p:nvPicPr>
        <p:blipFill>
          <a:blip r:embed="rId2" cstate="print"/>
          <a:srcRect/>
          <a:stretch>
            <a:fillRect/>
          </a:stretch>
        </p:blipFill>
        <p:spPr bwMode="auto">
          <a:xfrm>
            <a:off x="179512" y="1471092"/>
            <a:ext cx="4068960" cy="3672408"/>
          </a:xfrm>
          <a:prstGeom prst="rect">
            <a:avLst/>
          </a:prstGeom>
          <a:noFill/>
        </p:spPr>
      </p:pic>
    </p:spTree>
  </p:cSld>
  <p:clrMapOvr>
    <a:masterClrMapping/>
  </p:clrMapOvr>
  <p:transition advClick="0" advTm="10000">
    <p:wheel spokes="3"/>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27584" y="411510"/>
            <a:ext cx="7772400" cy="703660"/>
          </a:xfrm>
        </p:spPr>
        <p:txBody>
          <a:bodyPr>
            <a:normAutofit fontScale="90000"/>
          </a:bodyPr>
          <a:lstStyle/>
          <a:p>
            <a:r>
              <a:rPr lang="en-US" sz="4000" b="1" dirty="0" err="1"/>
              <a:t>Chimie</a:t>
            </a:r>
            <a:r>
              <a:rPr lang="en-US" sz="4000" b="1" dirty="0"/>
              <a:t> et </a:t>
            </a:r>
            <a:r>
              <a:rPr lang="en-US" sz="4000" b="1" dirty="0" err="1"/>
              <a:t>physico-chimie</a:t>
            </a:r>
            <a:r>
              <a:rPr lang="en-US" sz="4000" b="1" dirty="0"/>
              <a:t> des </a:t>
            </a:r>
            <a:r>
              <a:rPr lang="en-US" sz="4000" b="1" dirty="0" err="1"/>
              <a:t>polymères</a:t>
            </a:r>
            <a:r>
              <a:rPr lang="en-US" sz="4000" b="1" dirty="0"/>
              <a:t> - 4e </a:t>
            </a:r>
            <a:r>
              <a:rPr lang="en-US" sz="4000" b="1" dirty="0" err="1"/>
              <a:t>éd</a:t>
            </a:r>
            <a:endParaRPr lang="en-US" sz="4000" b="1" dirty="0"/>
          </a:p>
        </p:txBody>
      </p:sp>
      <p:sp>
        <p:nvSpPr>
          <p:cNvPr id="3075" name="Rectangle 3"/>
          <p:cNvSpPr>
            <a:spLocks noGrp="1" noChangeArrowheads="1"/>
          </p:cNvSpPr>
          <p:nvPr>
            <p:ph type="subTitle" idx="1"/>
          </p:nvPr>
        </p:nvSpPr>
        <p:spPr>
          <a:xfrm>
            <a:off x="3635896" y="1059582"/>
            <a:ext cx="5256213" cy="3942160"/>
          </a:xfrm>
        </p:spPr>
        <p:txBody>
          <a:bodyPr>
            <a:normAutofit fontScale="92500" lnSpcReduction="20000"/>
          </a:bodyPr>
          <a:lstStyle/>
          <a:p>
            <a:pPr>
              <a:lnSpc>
                <a:spcPct val="80000"/>
              </a:lnSpc>
            </a:pPr>
            <a:endParaRPr lang="en-US" sz="2000" dirty="0"/>
          </a:p>
          <a:p>
            <a:pPr>
              <a:lnSpc>
                <a:spcPct val="80000"/>
              </a:lnSpc>
            </a:pPr>
            <a:r>
              <a:rPr lang="en-US" sz="2000" dirty="0" err="1"/>
              <a:t>Cet</a:t>
            </a:r>
            <a:r>
              <a:rPr lang="en-US" sz="2000" dirty="0"/>
              <a:t> </a:t>
            </a:r>
            <a:r>
              <a:rPr lang="en-US" sz="2000" dirty="0" err="1"/>
              <a:t>ouvrage</a:t>
            </a:r>
            <a:r>
              <a:rPr lang="en-US" sz="2000" dirty="0"/>
              <a:t> </a:t>
            </a:r>
            <a:r>
              <a:rPr lang="en-US" sz="2000" dirty="0" err="1"/>
              <a:t>s’adresse</a:t>
            </a:r>
            <a:r>
              <a:rPr lang="en-US" sz="2000" dirty="0"/>
              <a:t> </a:t>
            </a:r>
            <a:r>
              <a:rPr lang="en-US" sz="2000" dirty="0" err="1"/>
              <a:t>principalement</a:t>
            </a:r>
            <a:r>
              <a:rPr lang="en-US" sz="2000" dirty="0"/>
              <a:t> aux </a:t>
            </a:r>
            <a:r>
              <a:rPr lang="en-US" sz="2000" dirty="0" err="1"/>
              <a:t>étudiants</a:t>
            </a:r>
            <a:r>
              <a:rPr lang="en-US" sz="2000" dirty="0"/>
              <a:t> en Master de </a:t>
            </a:r>
            <a:r>
              <a:rPr lang="en-US" sz="2000" dirty="0" err="1"/>
              <a:t>chimie</a:t>
            </a:r>
            <a:r>
              <a:rPr lang="en-US" sz="2000" dirty="0"/>
              <a:t> et de physique-</a:t>
            </a:r>
            <a:r>
              <a:rPr lang="en-US" sz="2000" dirty="0" err="1"/>
              <a:t>chimie</a:t>
            </a:r>
            <a:r>
              <a:rPr lang="en-US" sz="2000" dirty="0"/>
              <a:t> </a:t>
            </a:r>
            <a:r>
              <a:rPr lang="en-US" sz="2000" dirty="0" err="1"/>
              <a:t>ainsi</a:t>
            </a:r>
            <a:r>
              <a:rPr lang="en-US" sz="2000" dirty="0"/>
              <a:t> </a:t>
            </a:r>
            <a:r>
              <a:rPr lang="en-US" sz="2000" dirty="0" err="1"/>
              <a:t>qu’aux</a:t>
            </a:r>
            <a:r>
              <a:rPr lang="en-US" sz="2000" dirty="0"/>
              <a:t> </a:t>
            </a:r>
            <a:r>
              <a:rPr lang="en-US" sz="2000" dirty="0" err="1"/>
              <a:t>élèves</a:t>
            </a:r>
            <a:r>
              <a:rPr lang="en-US" sz="2000" dirty="0"/>
              <a:t> des </a:t>
            </a:r>
            <a:r>
              <a:rPr lang="en-US" sz="2000" dirty="0" err="1"/>
              <a:t>écoles</a:t>
            </a:r>
            <a:r>
              <a:rPr lang="en-US" sz="2000" dirty="0"/>
              <a:t> </a:t>
            </a:r>
            <a:r>
              <a:rPr lang="en-US" sz="2000" dirty="0" err="1"/>
              <a:t>d’ingénieurs</a:t>
            </a:r>
            <a:r>
              <a:rPr lang="en-US" sz="2000" dirty="0"/>
              <a:t>. Il </a:t>
            </a:r>
            <a:r>
              <a:rPr lang="en-US" sz="2000" dirty="0" err="1"/>
              <a:t>intéressera</a:t>
            </a:r>
            <a:r>
              <a:rPr lang="en-US" sz="2000" dirty="0"/>
              <a:t> aussi les </a:t>
            </a:r>
            <a:r>
              <a:rPr lang="en-US" sz="2000" dirty="0" err="1"/>
              <a:t>chercheurs</a:t>
            </a:r>
            <a:r>
              <a:rPr lang="en-US" sz="2000" dirty="0"/>
              <a:t> et </a:t>
            </a:r>
            <a:r>
              <a:rPr lang="en-US" sz="2000" dirty="0" err="1"/>
              <a:t>tous</a:t>
            </a:r>
            <a:r>
              <a:rPr lang="en-US" sz="2000" dirty="0"/>
              <a:t> </a:t>
            </a:r>
            <a:r>
              <a:rPr lang="en-US" sz="2000" dirty="0" err="1"/>
              <a:t>ceux</a:t>
            </a:r>
            <a:r>
              <a:rPr lang="en-US" sz="2000" dirty="0"/>
              <a:t> qui </a:t>
            </a:r>
            <a:r>
              <a:rPr lang="en-US" sz="2000" dirty="0" err="1"/>
              <a:t>utilisent</a:t>
            </a:r>
            <a:r>
              <a:rPr lang="en-US" sz="2000" dirty="0"/>
              <a:t> les </a:t>
            </a:r>
            <a:r>
              <a:rPr lang="en-US" sz="2000" dirty="0" err="1"/>
              <a:t>polymères</a:t>
            </a:r>
            <a:r>
              <a:rPr lang="en-US" sz="2000" dirty="0"/>
              <a:t> et </a:t>
            </a:r>
            <a:r>
              <a:rPr lang="en-US" sz="2000" dirty="0" err="1"/>
              <a:t>souhaitent</a:t>
            </a:r>
            <a:r>
              <a:rPr lang="en-US" sz="2000" dirty="0"/>
              <a:t> </a:t>
            </a:r>
            <a:r>
              <a:rPr lang="en-US" sz="2000" dirty="0" err="1"/>
              <a:t>optimiser</a:t>
            </a:r>
            <a:r>
              <a:rPr lang="en-US" sz="2000" dirty="0"/>
              <a:t> le </a:t>
            </a:r>
            <a:r>
              <a:rPr lang="en-US" sz="2000" dirty="0" err="1"/>
              <a:t>choix</a:t>
            </a:r>
            <a:r>
              <a:rPr lang="en-US" sz="2000" dirty="0"/>
              <a:t> de </a:t>
            </a:r>
            <a:r>
              <a:rPr lang="en-US" sz="2000" dirty="0" err="1"/>
              <a:t>ces</a:t>
            </a:r>
            <a:r>
              <a:rPr lang="en-US" sz="2000" dirty="0"/>
              <a:t> </a:t>
            </a:r>
            <a:r>
              <a:rPr lang="en-US" sz="2000" dirty="0" err="1"/>
              <a:t>matériaux.Cette</a:t>
            </a:r>
            <a:r>
              <a:rPr lang="en-US" sz="2000" dirty="0"/>
              <a:t> </a:t>
            </a:r>
            <a:r>
              <a:rPr lang="en-US" sz="2000" dirty="0" err="1"/>
              <a:t>troisième</a:t>
            </a:r>
            <a:r>
              <a:rPr lang="en-US" sz="2000" dirty="0"/>
              <a:t> </a:t>
            </a:r>
            <a:r>
              <a:rPr lang="en-US" sz="2000" dirty="0" err="1"/>
              <a:t>édition</a:t>
            </a:r>
            <a:r>
              <a:rPr lang="en-US" sz="2000" dirty="0"/>
              <a:t> </a:t>
            </a:r>
            <a:r>
              <a:rPr lang="en-US" sz="2000" dirty="0" err="1"/>
              <a:t>présente</a:t>
            </a:r>
            <a:r>
              <a:rPr lang="en-US" sz="2000" dirty="0"/>
              <a:t> </a:t>
            </a:r>
            <a:r>
              <a:rPr lang="en-US" sz="2000" dirty="0" err="1"/>
              <a:t>l’élaboration</a:t>
            </a:r>
            <a:r>
              <a:rPr lang="en-US" sz="2000" dirty="0"/>
              <a:t>, la structure et </a:t>
            </a:r>
            <a:r>
              <a:rPr lang="en-US" sz="2000" dirty="0" err="1"/>
              <a:t>l’essentiel</a:t>
            </a:r>
            <a:r>
              <a:rPr lang="en-US" sz="2000" dirty="0"/>
              <a:t> des </a:t>
            </a:r>
            <a:r>
              <a:rPr lang="en-US" sz="2000" dirty="0" err="1"/>
              <a:t>propriétés</a:t>
            </a:r>
            <a:r>
              <a:rPr lang="en-US" sz="2000" dirty="0"/>
              <a:t> </a:t>
            </a:r>
            <a:r>
              <a:rPr lang="en-US" sz="2000" dirty="0" err="1"/>
              <a:t>chimiques</a:t>
            </a:r>
            <a:r>
              <a:rPr lang="en-US" sz="2000" dirty="0"/>
              <a:t> et physiques des </a:t>
            </a:r>
            <a:r>
              <a:rPr lang="en-US" sz="2000" dirty="0" err="1"/>
              <a:t>systèmes</a:t>
            </a:r>
            <a:r>
              <a:rPr lang="en-US" sz="2000" dirty="0"/>
              <a:t> </a:t>
            </a:r>
            <a:r>
              <a:rPr lang="en-US" sz="2000" dirty="0" err="1"/>
              <a:t>macromoléculaires</a:t>
            </a:r>
            <a:r>
              <a:rPr lang="en-US" sz="2000" dirty="0"/>
              <a:t>, </a:t>
            </a:r>
            <a:r>
              <a:rPr lang="en-US" sz="2000" dirty="0" err="1"/>
              <a:t>notamment</a:t>
            </a:r>
            <a:r>
              <a:rPr lang="en-US" sz="2000" dirty="0"/>
              <a:t> </a:t>
            </a:r>
            <a:r>
              <a:rPr lang="en-US" sz="2000" dirty="0" err="1"/>
              <a:t>leurs</a:t>
            </a:r>
            <a:r>
              <a:rPr lang="en-US" sz="2000" dirty="0"/>
              <a:t> </a:t>
            </a:r>
            <a:r>
              <a:rPr lang="en-US" sz="2000" dirty="0" err="1"/>
              <a:t>propriétés</a:t>
            </a:r>
            <a:r>
              <a:rPr lang="en-US" sz="2000" dirty="0"/>
              <a:t> </a:t>
            </a:r>
            <a:r>
              <a:rPr lang="en-US" sz="2000" dirty="0" err="1"/>
              <a:t>électriques</a:t>
            </a:r>
            <a:r>
              <a:rPr lang="en-US" sz="2000" dirty="0"/>
              <a:t> </a:t>
            </a:r>
            <a:r>
              <a:rPr lang="en-US" sz="2000" dirty="0" err="1"/>
              <a:t>dont</a:t>
            </a:r>
            <a:r>
              <a:rPr lang="en-US" sz="2000" dirty="0"/>
              <a:t> </a:t>
            </a:r>
            <a:r>
              <a:rPr lang="en-US" sz="2000" dirty="0" err="1"/>
              <a:t>l’importance</a:t>
            </a:r>
            <a:r>
              <a:rPr lang="en-US" sz="2000" dirty="0"/>
              <a:t> </a:t>
            </a:r>
            <a:r>
              <a:rPr lang="en-US" sz="2000" dirty="0" err="1"/>
              <a:t>économique</a:t>
            </a:r>
            <a:r>
              <a:rPr lang="en-US" sz="2000" dirty="0"/>
              <a:t> </a:t>
            </a:r>
            <a:r>
              <a:rPr lang="en-US" sz="2000" dirty="0" err="1"/>
              <a:t>croît</a:t>
            </a:r>
            <a:r>
              <a:rPr lang="en-US" sz="2000" dirty="0"/>
              <a:t> de jour en </a:t>
            </a:r>
            <a:r>
              <a:rPr lang="en-US" sz="2000" dirty="0" err="1"/>
              <a:t>jour.Le</a:t>
            </a:r>
            <a:r>
              <a:rPr lang="en-US" sz="2000" dirty="0"/>
              <a:t> livre </a:t>
            </a:r>
            <a:r>
              <a:rPr lang="en-US" sz="2000" dirty="0" err="1"/>
              <a:t>insiste</a:t>
            </a:r>
            <a:r>
              <a:rPr lang="en-US" sz="2000" dirty="0"/>
              <a:t> </a:t>
            </a:r>
            <a:r>
              <a:rPr lang="en-US" sz="2000" dirty="0" err="1"/>
              <a:t>sur</a:t>
            </a:r>
            <a:r>
              <a:rPr lang="en-US" sz="2000" dirty="0"/>
              <a:t> les </a:t>
            </a:r>
            <a:r>
              <a:rPr lang="en-US" sz="2000" dirty="0" err="1"/>
              <a:t>spécificités</a:t>
            </a:r>
            <a:r>
              <a:rPr lang="en-US" sz="2000" dirty="0"/>
              <a:t> </a:t>
            </a:r>
            <a:r>
              <a:rPr lang="en-US" sz="2000" dirty="0" err="1"/>
              <a:t>liées</a:t>
            </a:r>
            <a:r>
              <a:rPr lang="en-US" sz="2000" dirty="0"/>
              <a:t> à </a:t>
            </a:r>
            <a:r>
              <a:rPr lang="en-US" sz="2000" dirty="0" err="1"/>
              <a:t>l’état</a:t>
            </a:r>
            <a:r>
              <a:rPr lang="en-US" sz="2000" dirty="0"/>
              <a:t> </a:t>
            </a:r>
            <a:r>
              <a:rPr lang="en-US" sz="2000" dirty="0" err="1"/>
              <a:t>macromoléculaire</a:t>
            </a:r>
            <a:r>
              <a:rPr lang="en-US" sz="2000" dirty="0"/>
              <a:t>, </a:t>
            </a:r>
            <a:r>
              <a:rPr lang="en-US" sz="2000" dirty="0" err="1"/>
              <a:t>tant</a:t>
            </a:r>
            <a:r>
              <a:rPr lang="en-US" sz="2000" dirty="0"/>
              <a:t> au </a:t>
            </a:r>
            <a:r>
              <a:rPr lang="en-US" sz="2000" dirty="0" err="1"/>
              <a:t>niveau</a:t>
            </a:r>
            <a:r>
              <a:rPr lang="en-US" sz="2000" dirty="0"/>
              <a:t> de la </a:t>
            </a:r>
            <a:r>
              <a:rPr lang="en-US" sz="2000" dirty="0" err="1"/>
              <a:t>synthèse</a:t>
            </a:r>
            <a:r>
              <a:rPr lang="en-US" sz="2000" dirty="0"/>
              <a:t> des </a:t>
            </a:r>
            <a:r>
              <a:rPr lang="en-US" sz="2000" dirty="0" err="1"/>
              <a:t>polymères</a:t>
            </a:r>
            <a:r>
              <a:rPr lang="en-US" sz="2000" dirty="0"/>
              <a:t> que du point de </a:t>
            </a:r>
            <a:r>
              <a:rPr lang="en-US" sz="2000" dirty="0" err="1"/>
              <a:t>vue</a:t>
            </a:r>
            <a:r>
              <a:rPr lang="en-US" sz="2000" dirty="0"/>
              <a:t> de </a:t>
            </a:r>
            <a:r>
              <a:rPr lang="en-US" sz="2000" dirty="0" err="1"/>
              <a:t>leur</a:t>
            </a:r>
            <a:r>
              <a:rPr lang="en-US" sz="2000" dirty="0"/>
              <a:t> </a:t>
            </a:r>
            <a:r>
              <a:rPr lang="en-US" sz="2000" dirty="0" err="1"/>
              <a:t>comportement</a:t>
            </a:r>
            <a:r>
              <a:rPr lang="en-US" sz="2000" dirty="0"/>
              <a:t> </a:t>
            </a:r>
            <a:r>
              <a:rPr lang="en-US" sz="2000" dirty="0" err="1"/>
              <a:t>macroscopique</a:t>
            </a:r>
            <a:r>
              <a:rPr lang="en-US" sz="2000" dirty="0"/>
              <a:t>. Il </a:t>
            </a:r>
            <a:r>
              <a:rPr lang="en-US" sz="2000" dirty="0" err="1"/>
              <a:t>établit</a:t>
            </a:r>
            <a:r>
              <a:rPr lang="en-US" sz="2000" dirty="0"/>
              <a:t> le lien entre la </a:t>
            </a:r>
            <a:r>
              <a:rPr lang="en-US" sz="2000" dirty="0" err="1"/>
              <a:t>variété</a:t>
            </a:r>
            <a:r>
              <a:rPr lang="en-US" sz="2000" dirty="0"/>
              <a:t> des structures </a:t>
            </a:r>
            <a:r>
              <a:rPr lang="en-US" sz="2000" dirty="0" err="1"/>
              <a:t>potentiellement</a:t>
            </a:r>
            <a:r>
              <a:rPr lang="en-US" sz="2000" dirty="0"/>
              <a:t> </a:t>
            </a:r>
            <a:r>
              <a:rPr lang="en-US" sz="2000" dirty="0" err="1"/>
              <a:t>accessibles</a:t>
            </a:r>
            <a:r>
              <a:rPr lang="en-US" sz="2000" dirty="0"/>
              <a:t> et </a:t>
            </a:r>
            <a:r>
              <a:rPr lang="en-US" sz="2000" dirty="0" err="1"/>
              <a:t>l’éventail</a:t>
            </a:r>
            <a:r>
              <a:rPr lang="en-US" sz="2000" dirty="0"/>
              <a:t> des </a:t>
            </a:r>
            <a:r>
              <a:rPr lang="en-US" sz="2000" dirty="0" err="1"/>
              <a:t>propriétés</a:t>
            </a:r>
            <a:r>
              <a:rPr lang="en-US" sz="2000" dirty="0"/>
              <a:t> qui en </a:t>
            </a:r>
            <a:r>
              <a:rPr lang="en-US" sz="2000" dirty="0" err="1"/>
              <a:t>découlent</a:t>
            </a:r>
            <a:r>
              <a:rPr lang="en-US" sz="2000" dirty="0"/>
              <a:t>.</a:t>
            </a:r>
          </a:p>
        </p:txBody>
      </p:sp>
      <p:pic>
        <p:nvPicPr>
          <p:cNvPr id="3076" name="Picture 4" descr="41P0OK2msxL._SY445_SX342_"/>
          <p:cNvPicPr>
            <a:picLocks noChangeAspect="1" noChangeArrowheads="1"/>
          </p:cNvPicPr>
          <p:nvPr/>
        </p:nvPicPr>
        <p:blipFill>
          <a:blip r:embed="rId2" cstate="print"/>
          <a:srcRect/>
          <a:stretch>
            <a:fillRect/>
          </a:stretch>
        </p:blipFill>
        <p:spPr bwMode="auto">
          <a:xfrm>
            <a:off x="180975" y="1203598"/>
            <a:ext cx="3384550" cy="3691062"/>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576" y="339502"/>
            <a:ext cx="7772400" cy="1102519"/>
          </a:xfrm>
        </p:spPr>
        <p:txBody>
          <a:bodyPr>
            <a:noAutofit/>
          </a:bodyPr>
          <a:lstStyle/>
          <a:p>
            <a:r>
              <a:rPr lang="en-US" sz="3200" b="1" dirty="0" err="1"/>
              <a:t>Géochimie</a:t>
            </a:r>
            <a:r>
              <a:rPr lang="en-US" sz="3200" b="1" dirty="0"/>
              <a:t> des </a:t>
            </a:r>
            <a:r>
              <a:rPr lang="en-US" sz="3200" b="1" dirty="0" err="1"/>
              <a:t>eaux</a:t>
            </a:r>
            <a:r>
              <a:rPr lang="en-US" sz="3200" b="1" dirty="0"/>
              <a:t> </a:t>
            </a:r>
            <a:r>
              <a:rPr lang="en-US" sz="3200" b="1" dirty="0" err="1"/>
              <a:t>continentales</a:t>
            </a:r>
            <a:r>
              <a:rPr lang="en-US" sz="3200" b="1" dirty="0"/>
              <a:t> </a:t>
            </a:r>
            <a:r>
              <a:rPr lang="en-US" sz="3200" b="1" dirty="0" err="1"/>
              <a:t>Milieux</a:t>
            </a:r>
            <a:r>
              <a:rPr lang="en-US" sz="3200" b="1" dirty="0"/>
              <a:t> </a:t>
            </a:r>
            <a:r>
              <a:rPr lang="en-US" sz="3200" b="1" dirty="0" err="1"/>
              <a:t>naturels</a:t>
            </a:r>
            <a:r>
              <a:rPr lang="en-US" sz="3200" b="1" dirty="0"/>
              <a:t> et </a:t>
            </a:r>
            <a:r>
              <a:rPr lang="en-US" sz="3200" b="1" dirty="0" err="1"/>
              <a:t>anthropisés</a:t>
            </a:r>
            <a:endParaRPr lang="en-US" sz="3200" b="1" dirty="0"/>
          </a:p>
        </p:txBody>
      </p:sp>
      <p:sp>
        <p:nvSpPr>
          <p:cNvPr id="3075" name="Rectangle 3"/>
          <p:cNvSpPr>
            <a:spLocks noGrp="1" noChangeArrowheads="1"/>
          </p:cNvSpPr>
          <p:nvPr>
            <p:ph type="subTitle" idx="1"/>
          </p:nvPr>
        </p:nvSpPr>
        <p:spPr>
          <a:xfrm>
            <a:off x="2844801" y="1493044"/>
            <a:ext cx="6119813" cy="3509963"/>
          </a:xfrm>
        </p:spPr>
        <p:txBody>
          <a:bodyPr>
            <a:normAutofit fontScale="92500" lnSpcReduction="10000"/>
          </a:bodyPr>
          <a:lstStyle/>
          <a:p>
            <a:pPr>
              <a:lnSpc>
                <a:spcPct val="80000"/>
              </a:lnSpc>
            </a:pPr>
            <a:r>
              <a:rPr lang="en-US" sz="2800" dirty="0"/>
              <a:t>Ce livre se destine </a:t>
            </a:r>
            <a:r>
              <a:rPr lang="en-US" sz="2800" dirty="0" err="1"/>
              <a:t>principalement</a:t>
            </a:r>
            <a:r>
              <a:rPr lang="en-US" sz="2800" dirty="0"/>
              <a:t> aux </a:t>
            </a:r>
            <a:r>
              <a:rPr lang="en-US" sz="2800" dirty="0" err="1"/>
              <a:t>étudiants</a:t>
            </a:r>
            <a:r>
              <a:rPr lang="en-US" sz="2800" dirty="0"/>
              <a:t> de </a:t>
            </a:r>
            <a:r>
              <a:rPr lang="en-US" sz="2800" dirty="0" err="1"/>
              <a:t>licence</a:t>
            </a:r>
            <a:r>
              <a:rPr lang="en-US" sz="2800" dirty="0"/>
              <a:t> et de master </a:t>
            </a:r>
            <a:r>
              <a:rPr lang="en-US" sz="2800" dirty="0" err="1"/>
              <a:t>francophones</a:t>
            </a:r>
            <a:r>
              <a:rPr lang="en-US" sz="2800" dirty="0"/>
              <a:t> </a:t>
            </a:r>
            <a:r>
              <a:rPr lang="en-US" sz="2800" dirty="0" err="1"/>
              <a:t>désireux</a:t>
            </a:r>
            <a:r>
              <a:rPr lang="en-US" sz="2800" dirty="0"/>
              <a:t> de comprendre les </a:t>
            </a:r>
            <a:r>
              <a:rPr lang="en-US" sz="2800" dirty="0" err="1"/>
              <a:t>mécanismes</a:t>
            </a:r>
            <a:r>
              <a:rPr lang="en-US" sz="2800" dirty="0"/>
              <a:t> de </a:t>
            </a:r>
            <a:r>
              <a:rPr lang="en-US" sz="2800" dirty="0" err="1"/>
              <a:t>régulation</a:t>
            </a:r>
            <a:r>
              <a:rPr lang="en-US" sz="2800" dirty="0"/>
              <a:t> de la composition des </a:t>
            </a:r>
            <a:r>
              <a:rPr lang="en-US" sz="2800" dirty="0" err="1"/>
              <a:t>eaux</a:t>
            </a:r>
            <a:r>
              <a:rPr lang="en-US" sz="2800" dirty="0"/>
              <a:t> </a:t>
            </a:r>
            <a:r>
              <a:rPr lang="en-US" sz="2800" dirty="0" err="1"/>
              <a:t>continentales</a:t>
            </a:r>
            <a:r>
              <a:rPr lang="en-US" sz="2800" dirty="0"/>
              <a:t>. Il </a:t>
            </a:r>
            <a:r>
              <a:rPr lang="en-US" sz="2800" dirty="0" err="1"/>
              <a:t>peut</a:t>
            </a:r>
            <a:r>
              <a:rPr lang="en-US" sz="2800" dirty="0"/>
              <a:t> aussi </a:t>
            </a:r>
            <a:r>
              <a:rPr lang="en-US" sz="2800" dirty="0" err="1"/>
              <a:t>être</a:t>
            </a:r>
            <a:r>
              <a:rPr lang="en-US" sz="2800" dirty="0"/>
              <a:t> </a:t>
            </a:r>
            <a:r>
              <a:rPr lang="en-US" sz="2800" dirty="0" err="1"/>
              <a:t>une</a:t>
            </a:r>
            <a:r>
              <a:rPr lang="en-US" sz="2800" dirty="0"/>
              <a:t> aide pour les </a:t>
            </a:r>
            <a:r>
              <a:rPr lang="en-US" sz="2800" dirty="0" err="1"/>
              <a:t>gestionnaires</a:t>
            </a:r>
            <a:r>
              <a:rPr lang="en-US" sz="2800" dirty="0"/>
              <a:t> de la </a:t>
            </a:r>
            <a:r>
              <a:rPr lang="en-US" sz="2800" dirty="0" err="1"/>
              <a:t>qualité</a:t>
            </a:r>
            <a:r>
              <a:rPr lang="en-US" sz="2800" dirty="0"/>
              <a:t> des </a:t>
            </a:r>
            <a:r>
              <a:rPr lang="en-US" sz="2800" dirty="0" err="1"/>
              <a:t>eaux</a:t>
            </a:r>
            <a:r>
              <a:rPr lang="en-US" sz="2800" dirty="0"/>
              <a:t> de surface.</a:t>
            </a:r>
          </a:p>
          <a:p>
            <a:pPr>
              <a:lnSpc>
                <a:spcPct val="80000"/>
              </a:lnSpc>
            </a:pPr>
            <a:r>
              <a:rPr lang="en-US" sz="2800" dirty="0" err="1"/>
              <a:t>Cet</a:t>
            </a:r>
            <a:r>
              <a:rPr lang="en-US" sz="2800" dirty="0"/>
              <a:t> </a:t>
            </a:r>
            <a:r>
              <a:rPr lang="en-US" sz="2800" dirty="0" err="1"/>
              <a:t>ouvrage</a:t>
            </a:r>
            <a:r>
              <a:rPr lang="en-US" sz="2800" dirty="0"/>
              <a:t> </a:t>
            </a:r>
            <a:r>
              <a:rPr lang="en-US" sz="2800" dirty="0" err="1"/>
              <a:t>présente</a:t>
            </a:r>
            <a:r>
              <a:rPr lang="en-US" sz="2800" dirty="0"/>
              <a:t> les notions indispensables à la </a:t>
            </a:r>
            <a:r>
              <a:rPr lang="en-US" sz="2800" dirty="0" err="1"/>
              <a:t>compréhension</a:t>
            </a:r>
            <a:r>
              <a:rPr lang="en-US" sz="2800" dirty="0"/>
              <a:t> de la </a:t>
            </a:r>
            <a:r>
              <a:rPr lang="en-US" sz="2800" dirty="0" err="1"/>
              <a:t>géochimie</a:t>
            </a:r>
            <a:r>
              <a:rPr lang="en-US" sz="2800" dirty="0"/>
              <a:t> des </a:t>
            </a:r>
            <a:r>
              <a:rPr lang="en-US" sz="2800" dirty="0" err="1"/>
              <a:t>eaux</a:t>
            </a:r>
            <a:r>
              <a:rPr lang="en-US" sz="2800" dirty="0"/>
              <a:t> </a:t>
            </a:r>
            <a:r>
              <a:rPr lang="en-US" sz="2800" dirty="0" err="1"/>
              <a:t>illustrées</a:t>
            </a:r>
            <a:r>
              <a:rPr lang="en-US" sz="2800" dirty="0"/>
              <a:t> par des </a:t>
            </a:r>
            <a:r>
              <a:rPr lang="en-US" sz="2800" dirty="0" err="1"/>
              <a:t>exercices</a:t>
            </a:r>
            <a:r>
              <a:rPr lang="en-US" sz="2800" dirty="0"/>
              <a:t> </a:t>
            </a:r>
            <a:r>
              <a:rPr lang="en-US" sz="2800" dirty="0" err="1"/>
              <a:t>corrigés</a:t>
            </a:r>
            <a:r>
              <a:rPr lang="en-US" sz="2800" dirty="0"/>
              <a:t>.</a:t>
            </a:r>
          </a:p>
        </p:txBody>
      </p:sp>
      <p:pic>
        <p:nvPicPr>
          <p:cNvPr id="3076" name="Picture 4" descr="71I3FLb+BrS._SY342_"/>
          <p:cNvPicPr>
            <a:picLocks noChangeAspect="1" noChangeArrowheads="1"/>
          </p:cNvPicPr>
          <p:nvPr/>
        </p:nvPicPr>
        <p:blipFill>
          <a:blip r:embed="rId2" cstate="print"/>
          <a:srcRect/>
          <a:stretch>
            <a:fillRect/>
          </a:stretch>
        </p:blipFill>
        <p:spPr bwMode="auto">
          <a:xfrm>
            <a:off x="109539" y="1491854"/>
            <a:ext cx="2581275" cy="3511153"/>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2625" y="87474"/>
            <a:ext cx="7772400" cy="1102519"/>
          </a:xfrm>
        </p:spPr>
        <p:txBody>
          <a:bodyPr>
            <a:normAutofit fontScale="90000"/>
          </a:bodyPr>
          <a:lstStyle/>
          <a:p>
            <a:r>
              <a:rPr lang="en-US" sz="2800" b="1" dirty="0"/>
              <a:t>Introduction to Modeling and Numerical Methods for Biomedical and Chemical Engineers</a:t>
            </a:r>
          </a:p>
        </p:txBody>
      </p:sp>
      <p:sp>
        <p:nvSpPr>
          <p:cNvPr id="3075" name="Rectangle 3"/>
          <p:cNvSpPr>
            <a:spLocks noGrp="1" noChangeArrowheads="1"/>
          </p:cNvSpPr>
          <p:nvPr>
            <p:ph type="subTitle" idx="1"/>
          </p:nvPr>
        </p:nvSpPr>
        <p:spPr>
          <a:xfrm>
            <a:off x="2701926" y="1384697"/>
            <a:ext cx="6335713" cy="3671888"/>
          </a:xfrm>
        </p:spPr>
        <p:txBody>
          <a:bodyPr>
            <a:normAutofit fontScale="92500" lnSpcReduction="10000"/>
          </a:bodyPr>
          <a:lstStyle/>
          <a:p>
            <a:pPr>
              <a:lnSpc>
                <a:spcPct val="80000"/>
              </a:lnSpc>
            </a:pPr>
            <a:endParaRPr lang="en-US" sz="2000"/>
          </a:p>
          <a:p>
            <a:pPr>
              <a:lnSpc>
                <a:spcPct val="80000"/>
              </a:lnSpc>
            </a:pPr>
            <a:r>
              <a:rPr lang="en-US" sz="2000"/>
              <a:t>This textbook introduces the concepts and tools that biomedical and chemical engineering students need to know in order to translate engineering problems into a numerical representation using scientific fundamentals. Modeling concepts focus on problems that are directly related to biomedical and chemical engineering. A variety of computational tools are presented, including MATLAB, Excel, Mathcad, and COMSOL, and a brief introduction to each tool is accompanied by multiple computer lab experiences. The numerical methods covered are basic linear algebra and basic statistics, and traditional methods like Newton's method, Euler Integration, and trapezoidal integration. The book presents the reader with numerous examples and worked problems, and practice problems are included at the end of each chapter.</a:t>
            </a:r>
          </a:p>
        </p:txBody>
      </p:sp>
      <p:pic>
        <p:nvPicPr>
          <p:cNvPr id="3076" name="Picture 4" descr="61ejtOBC7HL._SY342_"/>
          <p:cNvPicPr>
            <a:picLocks noChangeAspect="1" noChangeArrowheads="1"/>
          </p:cNvPicPr>
          <p:nvPr/>
        </p:nvPicPr>
        <p:blipFill>
          <a:blip r:embed="rId2" cstate="print"/>
          <a:srcRect/>
          <a:stretch>
            <a:fillRect/>
          </a:stretch>
        </p:blipFill>
        <p:spPr bwMode="auto">
          <a:xfrm>
            <a:off x="107951" y="1438276"/>
            <a:ext cx="2447925" cy="3631406"/>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27584" y="411510"/>
            <a:ext cx="7772400" cy="1102519"/>
          </a:xfrm>
        </p:spPr>
        <p:txBody>
          <a:bodyPr>
            <a:normAutofit fontScale="90000"/>
          </a:bodyPr>
          <a:lstStyle/>
          <a:p>
            <a:r>
              <a:rPr lang="en-US" sz="2800" b="1" dirty="0"/>
              <a:t>La Data Science pour </a:t>
            </a:r>
            <a:r>
              <a:rPr lang="en-US" sz="2800" b="1" dirty="0" err="1"/>
              <a:t>modéliser</a:t>
            </a:r>
            <a:r>
              <a:rPr lang="en-US" sz="2800" b="1" dirty="0"/>
              <a:t> les </a:t>
            </a:r>
            <a:r>
              <a:rPr lang="en-US" sz="2800" b="1" dirty="0" err="1"/>
              <a:t>systèmes</a:t>
            </a:r>
            <a:r>
              <a:rPr lang="en-US" sz="2800" b="1" dirty="0"/>
              <a:t> complexes </a:t>
            </a:r>
            <a:r>
              <a:rPr lang="en-US" sz="2800" b="1" dirty="0" err="1"/>
              <a:t>Optimiser</a:t>
            </a:r>
            <a:r>
              <a:rPr lang="en-US" sz="2800" b="1" dirty="0"/>
              <a:t> la </a:t>
            </a:r>
            <a:r>
              <a:rPr lang="en-US" sz="2800" b="1" dirty="0" err="1"/>
              <a:t>prédiction</a:t>
            </a:r>
            <a:r>
              <a:rPr lang="en-US" sz="2800" b="1" dirty="0"/>
              <a:t>, </a:t>
            </a:r>
            <a:r>
              <a:rPr lang="en-US" sz="2800" b="1" dirty="0" err="1"/>
              <a:t>l'estimation</a:t>
            </a:r>
            <a:r>
              <a:rPr lang="en-US" sz="2800" b="1" dirty="0"/>
              <a:t> et </a:t>
            </a:r>
            <a:r>
              <a:rPr lang="en-US" sz="2800" b="1" dirty="0" err="1"/>
              <a:t>l'interprétation</a:t>
            </a:r>
            <a:endParaRPr lang="en-US" sz="2800" b="1" dirty="0"/>
          </a:p>
        </p:txBody>
      </p:sp>
      <p:sp>
        <p:nvSpPr>
          <p:cNvPr id="3075" name="Rectangle 3"/>
          <p:cNvSpPr>
            <a:spLocks noGrp="1" noChangeArrowheads="1"/>
          </p:cNvSpPr>
          <p:nvPr>
            <p:ph type="subTitle" idx="1"/>
          </p:nvPr>
        </p:nvSpPr>
        <p:spPr>
          <a:xfrm>
            <a:off x="2627784" y="1669431"/>
            <a:ext cx="6400800" cy="3474069"/>
          </a:xfrm>
        </p:spPr>
        <p:txBody>
          <a:bodyPr>
            <a:normAutofit fontScale="92500" lnSpcReduction="20000"/>
          </a:bodyPr>
          <a:lstStyle/>
          <a:p>
            <a:pPr>
              <a:lnSpc>
                <a:spcPct val="80000"/>
              </a:lnSpc>
            </a:pPr>
            <a:r>
              <a:rPr lang="en-US" sz="2000" dirty="0"/>
              <a:t>La data science </a:t>
            </a:r>
            <a:r>
              <a:rPr lang="en-US" sz="2000" dirty="0" err="1"/>
              <a:t>est</a:t>
            </a:r>
            <a:r>
              <a:rPr lang="en-US" sz="2000" dirty="0"/>
              <a:t> </a:t>
            </a:r>
            <a:r>
              <a:rPr lang="en-US" sz="2000" dirty="0" err="1"/>
              <a:t>devenue</a:t>
            </a:r>
            <a:r>
              <a:rPr lang="en-US" sz="2000" dirty="0"/>
              <a:t> un </a:t>
            </a:r>
            <a:r>
              <a:rPr lang="en-US" sz="2000" dirty="0" err="1"/>
              <a:t>outil</a:t>
            </a:r>
            <a:r>
              <a:rPr lang="en-US" sz="2000" dirty="0"/>
              <a:t> de </a:t>
            </a:r>
            <a:r>
              <a:rPr lang="en-US" sz="2000" dirty="0" err="1"/>
              <a:t>prévision</a:t>
            </a:r>
            <a:r>
              <a:rPr lang="en-US" sz="2000" dirty="0"/>
              <a:t> et </a:t>
            </a:r>
            <a:r>
              <a:rPr lang="en-US" sz="2000" dirty="0" err="1"/>
              <a:t>d’aide</a:t>
            </a:r>
            <a:r>
              <a:rPr lang="en-US" sz="2000" dirty="0"/>
              <a:t> à la </a:t>
            </a:r>
            <a:r>
              <a:rPr lang="en-US" sz="2000" dirty="0" err="1"/>
              <a:t>décision</a:t>
            </a:r>
            <a:r>
              <a:rPr lang="en-US" sz="2000" dirty="0"/>
              <a:t> indispensable aux </a:t>
            </a:r>
            <a:r>
              <a:rPr lang="en-US" sz="2000" dirty="0" err="1"/>
              <a:t>ingénieurs</a:t>
            </a:r>
            <a:r>
              <a:rPr lang="en-US" sz="2000" dirty="0"/>
              <a:t>, aux </a:t>
            </a:r>
            <a:r>
              <a:rPr lang="en-US" sz="2000" dirty="0" err="1"/>
              <a:t>chercheurs</a:t>
            </a:r>
            <a:r>
              <a:rPr lang="en-US" sz="2000" dirty="0"/>
              <a:t> et aux </a:t>
            </a:r>
            <a:r>
              <a:rPr lang="en-US" sz="2000" dirty="0" err="1"/>
              <a:t>responsables</a:t>
            </a:r>
            <a:r>
              <a:rPr lang="en-US" sz="2000" dirty="0"/>
              <a:t> en charge de la </a:t>
            </a:r>
            <a:r>
              <a:rPr lang="en-US" sz="2000" dirty="0" err="1"/>
              <a:t>gestion</a:t>
            </a:r>
            <a:r>
              <a:rPr lang="en-US" sz="2000" dirty="0"/>
              <a:t> des </a:t>
            </a:r>
            <a:r>
              <a:rPr lang="en-US" sz="2000" dirty="0" err="1"/>
              <a:t>projets</a:t>
            </a:r>
            <a:r>
              <a:rPr lang="en-US" sz="2000" dirty="0"/>
              <a:t> et des </a:t>
            </a:r>
            <a:r>
              <a:rPr lang="en-US" sz="2000" dirty="0" err="1"/>
              <a:t>processus.Toutefois</a:t>
            </a:r>
            <a:r>
              <a:rPr lang="en-US" sz="2000" dirty="0"/>
              <a:t>, son application à des </a:t>
            </a:r>
            <a:r>
              <a:rPr lang="en-US" sz="2000" dirty="0" err="1"/>
              <a:t>systèmes</a:t>
            </a:r>
            <a:r>
              <a:rPr lang="en-US" sz="2000" dirty="0"/>
              <a:t> complexes </a:t>
            </a:r>
            <a:r>
              <a:rPr lang="en-US" sz="2000" dirty="0" err="1"/>
              <a:t>exige</a:t>
            </a:r>
            <a:r>
              <a:rPr lang="en-US" sz="2000" dirty="0"/>
              <a:t> de </a:t>
            </a:r>
            <a:r>
              <a:rPr lang="en-US" sz="2000" dirty="0" err="1"/>
              <a:t>dépasser</a:t>
            </a:r>
            <a:r>
              <a:rPr lang="en-US" sz="2000" dirty="0"/>
              <a:t> les </a:t>
            </a:r>
            <a:r>
              <a:rPr lang="en-US" sz="2000" dirty="0" err="1"/>
              <a:t>méthodes</a:t>
            </a:r>
            <a:r>
              <a:rPr lang="en-US" sz="2000" dirty="0"/>
              <a:t> </a:t>
            </a:r>
            <a:r>
              <a:rPr lang="en-US" sz="2000" dirty="0" err="1"/>
              <a:t>linéaires</a:t>
            </a:r>
            <a:r>
              <a:rPr lang="en-US" sz="2000" dirty="0"/>
              <a:t> de </a:t>
            </a:r>
            <a:r>
              <a:rPr lang="en-US" sz="2000" dirty="0" err="1"/>
              <a:t>modélisation</a:t>
            </a:r>
            <a:r>
              <a:rPr lang="en-US" sz="2000" dirty="0"/>
              <a:t> </a:t>
            </a:r>
            <a:r>
              <a:rPr lang="en-US" sz="2000" dirty="0" err="1"/>
              <a:t>généralement</a:t>
            </a:r>
            <a:r>
              <a:rPr lang="en-US" sz="2000" dirty="0"/>
              <a:t> </a:t>
            </a:r>
            <a:r>
              <a:rPr lang="en-US" sz="2000" dirty="0" err="1"/>
              <a:t>appliquées</a:t>
            </a:r>
            <a:r>
              <a:rPr lang="en-US" sz="2000" dirty="0"/>
              <a:t>. En </a:t>
            </a:r>
            <a:r>
              <a:rPr lang="en-US" sz="2000" dirty="0" err="1"/>
              <a:t>effet</a:t>
            </a:r>
            <a:r>
              <a:rPr lang="en-US" sz="2000" dirty="0"/>
              <a:t>, </a:t>
            </a:r>
            <a:r>
              <a:rPr lang="en-US" sz="2000" dirty="0" err="1"/>
              <a:t>si</a:t>
            </a:r>
            <a:r>
              <a:rPr lang="en-US" sz="2000" dirty="0"/>
              <a:t> </a:t>
            </a:r>
            <a:r>
              <a:rPr lang="en-US" sz="2000" dirty="0" err="1"/>
              <a:t>ces</a:t>
            </a:r>
            <a:r>
              <a:rPr lang="en-US" sz="2000" dirty="0"/>
              <a:t> </a:t>
            </a:r>
            <a:r>
              <a:rPr lang="en-US" sz="2000" dirty="0" err="1"/>
              <a:t>méthodes</a:t>
            </a:r>
            <a:r>
              <a:rPr lang="en-US" sz="2000" dirty="0"/>
              <a:t> </a:t>
            </a:r>
            <a:r>
              <a:rPr lang="en-US" sz="2000" dirty="0" err="1"/>
              <a:t>fonctionnent</a:t>
            </a:r>
            <a:r>
              <a:rPr lang="en-US" sz="2000" dirty="0"/>
              <a:t> dans la </a:t>
            </a:r>
            <a:r>
              <a:rPr lang="en-US" sz="2000" dirty="0" err="1"/>
              <a:t>plupart</a:t>
            </a:r>
            <a:r>
              <a:rPr lang="en-US" sz="2000" dirty="0"/>
              <a:t> des </a:t>
            </a:r>
            <a:r>
              <a:rPr lang="en-US" sz="2000" dirty="0" err="1"/>
              <a:t>environnements</a:t>
            </a:r>
            <a:r>
              <a:rPr lang="en-US" sz="2000" dirty="0"/>
              <a:t>, </a:t>
            </a:r>
            <a:r>
              <a:rPr lang="en-US" sz="2000" dirty="0" err="1"/>
              <a:t>elles</a:t>
            </a:r>
            <a:r>
              <a:rPr lang="en-US" sz="2000" dirty="0"/>
              <a:t> </a:t>
            </a:r>
            <a:r>
              <a:rPr lang="en-US" sz="2000" dirty="0" err="1"/>
              <a:t>présentent</a:t>
            </a:r>
            <a:r>
              <a:rPr lang="en-US" sz="2000" dirty="0"/>
              <a:t> </a:t>
            </a:r>
            <a:r>
              <a:rPr lang="en-US" sz="2000" dirty="0" err="1"/>
              <a:t>d’importants</a:t>
            </a:r>
            <a:r>
              <a:rPr lang="en-US" sz="2000" dirty="0"/>
              <a:t> </a:t>
            </a:r>
            <a:r>
              <a:rPr lang="en-US" sz="2000" dirty="0" err="1"/>
              <a:t>biais</a:t>
            </a:r>
            <a:r>
              <a:rPr lang="en-US" sz="2000" dirty="0"/>
              <a:t> </a:t>
            </a:r>
            <a:r>
              <a:rPr lang="en-US" sz="2000" dirty="0" err="1"/>
              <a:t>dès</a:t>
            </a:r>
            <a:r>
              <a:rPr lang="en-US" sz="2000" dirty="0"/>
              <a:t> </a:t>
            </a:r>
            <a:r>
              <a:rPr lang="en-US" sz="2000" dirty="0" err="1"/>
              <a:t>lors</a:t>
            </a:r>
            <a:r>
              <a:rPr lang="en-US" sz="2000" dirty="0"/>
              <a:t> que </a:t>
            </a:r>
            <a:r>
              <a:rPr lang="en-US" sz="2000" dirty="0" err="1"/>
              <a:t>l’on</a:t>
            </a:r>
            <a:r>
              <a:rPr lang="en-US" sz="2000" dirty="0"/>
              <a:t> a affaire à des </a:t>
            </a:r>
            <a:r>
              <a:rPr lang="en-US" sz="2000" dirty="0" err="1"/>
              <a:t>systèmes</a:t>
            </a:r>
            <a:r>
              <a:rPr lang="en-US" sz="2000" dirty="0"/>
              <a:t> complexes (</a:t>
            </a:r>
            <a:r>
              <a:rPr lang="en-US" sz="2000" dirty="0" err="1"/>
              <a:t>météorologie</a:t>
            </a:r>
            <a:r>
              <a:rPr lang="en-US" sz="2000" dirty="0"/>
              <a:t>, physique non </a:t>
            </a:r>
            <a:r>
              <a:rPr lang="en-US" sz="2000" dirty="0" err="1"/>
              <a:t>linéaire</a:t>
            </a:r>
            <a:r>
              <a:rPr lang="en-US" sz="2000" dirty="0"/>
              <a:t>, </a:t>
            </a:r>
            <a:r>
              <a:rPr lang="en-US" sz="2000" dirty="0" err="1"/>
              <a:t>économétrie</a:t>
            </a:r>
            <a:r>
              <a:rPr lang="en-US" sz="2000" dirty="0"/>
              <a:t>, finance, etc.).En </a:t>
            </a:r>
            <a:r>
              <a:rPr lang="en-US" sz="2000" dirty="0" err="1"/>
              <a:t>s’appuyant</a:t>
            </a:r>
            <a:r>
              <a:rPr lang="en-US" sz="2000" dirty="0"/>
              <a:t> </a:t>
            </a:r>
            <a:r>
              <a:rPr lang="en-US" sz="2000" dirty="0" err="1"/>
              <a:t>sur</a:t>
            </a:r>
            <a:r>
              <a:rPr lang="en-US" sz="2000" dirty="0"/>
              <a:t> </a:t>
            </a:r>
            <a:r>
              <a:rPr lang="en-US" sz="2000" dirty="0" err="1"/>
              <a:t>trois</a:t>
            </a:r>
            <a:r>
              <a:rPr lang="en-US" sz="2000" dirty="0"/>
              <a:t> </a:t>
            </a:r>
            <a:r>
              <a:rPr lang="en-US" sz="2000" dirty="0" err="1"/>
              <a:t>cas</a:t>
            </a:r>
            <a:r>
              <a:rPr lang="en-US" sz="2000" dirty="0"/>
              <a:t> </a:t>
            </a:r>
            <a:r>
              <a:rPr lang="en-US" sz="2000" dirty="0" err="1"/>
              <a:t>concrets</a:t>
            </a:r>
            <a:r>
              <a:rPr lang="en-US" sz="2000" dirty="0"/>
              <a:t> </a:t>
            </a:r>
            <a:r>
              <a:rPr lang="en-US" sz="2000" dirty="0" err="1"/>
              <a:t>représentatifs</a:t>
            </a:r>
            <a:r>
              <a:rPr lang="en-US" sz="2000" dirty="0"/>
              <a:t> (</a:t>
            </a:r>
            <a:r>
              <a:rPr lang="en-US" sz="2000" dirty="0" err="1"/>
              <a:t>environnement</a:t>
            </a:r>
            <a:r>
              <a:rPr lang="en-US" sz="2000" dirty="0"/>
              <a:t> physique, </a:t>
            </a:r>
            <a:r>
              <a:rPr lang="en-US" sz="2000" dirty="0" err="1"/>
              <a:t>marchés</a:t>
            </a:r>
            <a:r>
              <a:rPr lang="en-US" sz="2000" dirty="0"/>
              <a:t> financiers, </a:t>
            </a:r>
            <a:r>
              <a:rPr lang="en-US" sz="2000" dirty="0" err="1"/>
              <a:t>gestion</a:t>
            </a:r>
            <a:r>
              <a:rPr lang="en-US" sz="2000" dirty="0"/>
              <a:t> de </a:t>
            </a:r>
            <a:r>
              <a:rPr lang="en-US" sz="2000" dirty="0" err="1"/>
              <a:t>projet</a:t>
            </a:r>
            <a:r>
              <a:rPr lang="en-US" sz="2000" dirty="0"/>
              <a:t>), </a:t>
            </a:r>
            <a:r>
              <a:rPr lang="en-US" sz="2000" dirty="0" err="1"/>
              <a:t>cet</a:t>
            </a:r>
            <a:r>
              <a:rPr lang="en-US" sz="2000" dirty="0"/>
              <a:t> </a:t>
            </a:r>
            <a:r>
              <a:rPr lang="en-US" sz="2000" dirty="0" err="1"/>
              <a:t>ouvrage</a:t>
            </a:r>
            <a:r>
              <a:rPr lang="en-US" sz="2000" dirty="0"/>
              <a:t> </a:t>
            </a:r>
            <a:r>
              <a:rPr lang="en-US" sz="2000" dirty="0" err="1"/>
              <a:t>illustre</a:t>
            </a:r>
            <a:r>
              <a:rPr lang="en-US" sz="2000" dirty="0"/>
              <a:t> comment exploiter les </a:t>
            </a:r>
            <a:r>
              <a:rPr lang="en-US" sz="2000" dirty="0" err="1"/>
              <a:t>données</a:t>
            </a:r>
            <a:r>
              <a:rPr lang="en-US" sz="2000" dirty="0"/>
              <a:t> de </a:t>
            </a:r>
            <a:r>
              <a:rPr lang="en-US" sz="2000" dirty="0" err="1"/>
              <a:t>systèmes</a:t>
            </a:r>
            <a:r>
              <a:rPr lang="en-US" sz="2000" dirty="0"/>
              <a:t> complexes pour </a:t>
            </a:r>
            <a:r>
              <a:rPr lang="en-US" sz="2000" dirty="0" err="1"/>
              <a:t>construire</a:t>
            </a:r>
            <a:r>
              <a:rPr lang="en-US" sz="2000" dirty="0"/>
              <a:t> des </a:t>
            </a:r>
            <a:r>
              <a:rPr lang="en-US" sz="2000" dirty="0" err="1"/>
              <a:t>modèles</a:t>
            </a:r>
            <a:r>
              <a:rPr lang="en-US" sz="2000" dirty="0"/>
              <a:t> </a:t>
            </a:r>
            <a:r>
              <a:rPr lang="en-US" sz="2000" dirty="0" err="1"/>
              <a:t>maîtrisables</a:t>
            </a:r>
            <a:r>
              <a:rPr lang="en-US" sz="2000" dirty="0"/>
              <a:t>, </a:t>
            </a:r>
            <a:r>
              <a:rPr lang="en-US" sz="2000" dirty="0" err="1"/>
              <a:t>exploitables</a:t>
            </a:r>
            <a:r>
              <a:rPr lang="en-US" sz="2000" dirty="0"/>
              <a:t> et </a:t>
            </a:r>
            <a:r>
              <a:rPr lang="en-US" sz="2000" dirty="0" err="1"/>
              <a:t>performants</a:t>
            </a:r>
            <a:r>
              <a:rPr lang="en-US" sz="2000" dirty="0"/>
              <a:t> en </a:t>
            </a:r>
            <a:r>
              <a:rPr lang="en-US" sz="2000" dirty="0" err="1"/>
              <a:t>termes</a:t>
            </a:r>
            <a:r>
              <a:rPr lang="en-US" sz="2000" dirty="0"/>
              <a:t> de </a:t>
            </a:r>
            <a:r>
              <a:rPr lang="en-US" sz="2000" dirty="0" err="1"/>
              <a:t>prédiction</a:t>
            </a:r>
            <a:r>
              <a:rPr lang="en-US" sz="2000" dirty="0"/>
              <a:t>, </a:t>
            </a:r>
            <a:r>
              <a:rPr lang="en-US" sz="2000" dirty="0" err="1"/>
              <a:t>d’estimation</a:t>
            </a:r>
            <a:r>
              <a:rPr lang="en-US" sz="2000" dirty="0"/>
              <a:t> et </a:t>
            </a:r>
            <a:r>
              <a:rPr lang="en-US" sz="2000" dirty="0" err="1"/>
              <a:t>d’interprétation</a:t>
            </a:r>
            <a:r>
              <a:rPr lang="en-US" sz="2000" dirty="0"/>
              <a:t>. Il </a:t>
            </a:r>
            <a:r>
              <a:rPr lang="en-US" sz="2000" dirty="0" err="1"/>
              <a:t>offre</a:t>
            </a:r>
            <a:r>
              <a:rPr lang="en-US" sz="2000" dirty="0"/>
              <a:t> </a:t>
            </a:r>
            <a:r>
              <a:rPr lang="en-US" sz="2000" dirty="0" err="1"/>
              <a:t>une</a:t>
            </a:r>
            <a:r>
              <a:rPr lang="en-US" sz="2000" dirty="0"/>
              <a:t> </a:t>
            </a:r>
            <a:r>
              <a:rPr lang="en-US" sz="2000" dirty="0" err="1"/>
              <a:t>réflexion</a:t>
            </a:r>
            <a:r>
              <a:rPr lang="en-US" sz="2000" dirty="0"/>
              <a:t> </a:t>
            </a:r>
            <a:r>
              <a:rPr lang="en-US" sz="2000" dirty="0" err="1"/>
              <a:t>globale</a:t>
            </a:r>
            <a:r>
              <a:rPr lang="en-US" sz="2000" dirty="0"/>
              <a:t> </a:t>
            </a:r>
            <a:r>
              <a:rPr lang="en-US" sz="2000" dirty="0" err="1"/>
              <a:t>sur</a:t>
            </a:r>
            <a:r>
              <a:rPr lang="en-US" sz="2000" dirty="0"/>
              <a:t> les </a:t>
            </a:r>
            <a:r>
              <a:rPr lang="en-US" sz="2000" dirty="0" err="1"/>
              <a:t>spécificités</a:t>
            </a:r>
            <a:r>
              <a:rPr lang="en-US" sz="2000" dirty="0"/>
              <a:t> des </a:t>
            </a:r>
            <a:r>
              <a:rPr lang="en-US" sz="2000" dirty="0" err="1"/>
              <a:t>systèmes</a:t>
            </a:r>
            <a:r>
              <a:rPr lang="en-US" sz="2000" dirty="0"/>
              <a:t> complexes </a:t>
            </a:r>
            <a:r>
              <a:rPr lang="en-US" sz="2000" dirty="0" err="1"/>
              <a:t>ainsi</a:t>
            </a:r>
            <a:r>
              <a:rPr lang="en-US" sz="2000" dirty="0"/>
              <a:t> que des </a:t>
            </a:r>
            <a:r>
              <a:rPr lang="en-US" sz="2000" dirty="0" err="1"/>
              <a:t>outils</a:t>
            </a:r>
            <a:r>
              <a:rPr lang="en-US" sz="2000" dirty="0"/>
              <a:t> </a:t>
            </a:r>
            <a:r>
              <a:rPr lang="en-US" sz="2000" dirty="0" err="1"/>
              <a:t>concrets</a:t>
            </a:r>
            <a:r>
              <a:rPr lang="en-US" sz="2000" dirty="0"/>
              <a:t> pour </a:t>
            </a:r>
            <a:r>
              <a:rPr lang="en-US" sz="2000" dirty="0" err="1"/>
              <a:t>mieux</a:t>
            </a:r>
            <a:r>
              <a:rPr lang="en-US" sz="2000" dirty="0"/>
              <a:t> les </a:t>
            </a:r>
            <a:r>
              <a:rPr lang="en-US" sz="2000" dirty="0" err="1"/>
              <a:t>interpréter</a:t>
            </a:r>
            <a:r>
              <a:rPr lang="en-US" sz="2000" dirty="0"/>
              <a:t>.</a:t>
            </a:r>
          </a:p>
        </p:txBody>
      </p:sp>
      <p:pic>
        <p:nvPicPr>
          <p:cNvPr id="3076" name="Picture 4" descr="81JC8CVnKqL._SY342_"/>
          <p:cNvPicPr>
            <a:picLocks noChangeAspect="1" noChangeArrowheads="1"/>
          </p:cNvPicPr>
          <p:nvPr/>
        </p:nvPicPr>
        <p:blipFill>
          <a:blip r:embed="rId2" cstate="print"/>
          <a:srcRect/>
          <a:stretch>
            <a:fillRect/>
          </a:stretch>
        </p:blipFill>
        <p:spPr bwMode="auto">
          <a:xfrm>
            <a:off x="179388" y="1563638"/>
            <a:ext cx="2324100" cy="3506044"/>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4213" y="141685"/>
            <a:ext cx="7772400" cy="1102519"/>
          </a:xfrm>
        </p:spPr>
        <p:txBody>
          <a:bodyPr>
            <a:normAutofit fontScale="90000"/>
          </a:bodyPr>
          <a:lstStyle/>
          <a:p>
            <a:r>
              <a:rPr lang="en-US" sz="3200" b="1"/>
              <a:t>De la chimie des solutions à lélectrochimie - Thermodynamique et cinétique électrochimiques</a:t>
            </a:r>
          </a:p>
        </p:txBody>
      </p:sp>
      <p:sp>
        <p:nvSpPr>
          <p:cNvPr id="3075" name="Rectangle 3"/>
          <p:cNvSpPr>
            <a:spLocks noGrp="1" noChangeArrowheads="1"/>
          </p:cNvSpPr>
          <p:nvPr>
            <p:ph type="subTitle" idx="1"/>
          </p:nvPr>
        </p:nvSpPr>
        <p:spPr>
          <a:xfrm>
            <a:off x="3708401" y="1545432"/>
            <a:ext cx="5248275" cy="3240881"/>
          </a:xfrm>
        </p:spPr>
        <p:txBody>
          <a:bodyPr>
            <a:normAutofit fontScale="92500" lnSpcReduction="20000"/>
          </a:bodyPr>
          <a:lstStyle/>
          <a:p>
            <a:pPr>
              <a:lnSpc>
                <a:spcPct val="90000"/>
              </a:lnSpc>
            </a:pPr>
            <a:r>
              <a:rPr lang="en-US" sz="2400"/>
              <a:t>Cet ouvrage présenteles bases de la thermodynamique et la cinétique électrochimiques, illustrées de nombreux exemples de générateurs et d’électrolyseurs industriels et accompagnées d’exercices corrigés.</a:t>
            </a:r>
          </a:p>
          <a:p>
            <a:pPr>
              <a:lnSpc>
                <a:spcPct val="90000"/>
              </a:lnSpc>
            </a:pPr>
            <a:r>
              <a:rPr lang="en-US" sz="2400"/>
              <a:t>Il s'adresse aux étudiants en licence, master, élèves des CPGE, élèves-ingénieurs, candidats au CAPES et à l’agrégation, et tout autodidacte intéressé par le stockage et l’utilisation de l’énergie électrique.</a:t>
            </a:r>
          </a:p>
        </p:txBody>
      </p:sp>
      <p:pic>
        <p:nvPicPr>
          <p:cNvPr id="3076" name="Picture 4" descr="41zihOABHyL._SX342_SY445_"/>
          <p:cNvPicPr>
            <a:picLocks noChangeAspect="1" noChangeArrowheads="1"/>
          </p:cNvPicPr>
          <p:nvPr/>
        </p:nvPicPr>
        <p:blipFill>
          <a:blip r:embed="rId2" cstate="print"/>
          <a:srcRect/>
          <a:stretch>
            <a:fillRect/>
          </a:stretch>
        </p:blipFill>
        <p:spPr bwMode="auto">
          <a:xfrm>
            <a:off x="179388" y="1707356"/>
            <a:ext cx="3257550" cy="3086100"/>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2775" y="88107"/>
            <a:ext cx="7772400" cy="1102519"/>
          </a:xfrm>
        </p:spPr>
        <p:txBody>
          <a:bodyPr>
            <a:normAutofit fontScale="90000"/>
          </a:bodyPr>
          <a:lstStyle/>
          <a:p>
            <a:r>
              <a:rPr lang="en-US"/>
              <a:t>Fourier Optics and Computational Imaging </a:t>
            </a:r>
          </a:p>
        </p:txBody>
      </p:sp>
      <p:sp>
        <p:nvSpPr>
          <p:cNvPr id="3075" name="Rectangle 3"/>
          <p:cNvSpPr>
            <a:spLocks noGrp="1" noChangeArrowheads="1"/>
          </p:cNvSpPr>
          <p:nvPr>
            <p:ph type="subTitle" idx="1"/>
          </p:nvPr>
        </p:nvSpPr>
        <p:spPr>
          <a:xfrm>
            <a:off x="3279775" y="1438275"/>
            <a:ext cx="5753100" cy="3457575"/>
          </a:xfrm>
        </p:spPr>
        <p:txBody>
          <a:bodyPr>
            <a:normAutofit fontScale="92500" lnSpcReduction="20000"/>
          </a:bodyPr>
          <a:lstStyle/>
          <a:p>
            <a:pPr>
              <a:lnSpc>
                <a:spcPct val="80000"/>
              </a:lnSpc>
            </a:pPr>
            <a:r>
              <a:rPr lang="en-US" sz="1600"/>
              <a:t>The book is designed to serve as a textbook for advanced undergraduate and graduate students enrolled in physics and electronics and communication engineering and mathematics. The book provides an introduction to Fourier optics in light of new developments in the area of computational imaging over the last couple of decades. There is an in-depth discussion of mathematical methods such as Fourier analysis, linear systems theory, random processes, and optimization-based image reconstruction techniques. These techniques are very much essential for a better understanding of the working of computational imaging systems. It discusses topics in Fourier optics, e.g., diffraction phenomena, coherent and incoherent imaging systems, and some aspects of coherence theory. These concepts are then used to describe several system ideas that combine optical hardware design and image reconstruction algorithms, such as digital holography, iterative phase retrieval, super-resolution imaging, point spread function engineering for enhanced depth-of-focus, projection-based imaging, single-pixel or ghost imaging, etc. The topics covered in this book can provide an elementary introduction to the exciting area of computational imaging for students who may wish to work with imaging systems in their future careers.</a:t>
            </a:r>
          </a:p>
        </p:txBody>
      </p:sp>
      <p:pic>
        <p:nvPicPr>
          <p:cNvPr id="3076" name="Picture 4" descr="41t5ullcCNL._SY445_SX342_"/>
          <p:cNvPicPr>
            <a:picLocks noChangeAspect="1" noChangeArrowheads="1"/>
          </p:cNvPicPr>
          <p:nvPr/>
        </p:nvPicPr>
        <p:blipFill>
          <a:blip r:embed="rId2" cstate="print"/>
          <a:srcRect/>
          <a:stretch>
            <a:fillRect/>
          </a:stretch>
        </p:blipFill>
        <p:spPr bwMode="auto">
          <a:xfrm>
            <a:off x="107950" y="1438275"/>
            <a:ext cx="3024188" cy="3563541"/>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27584" y="195486"/>
            <a:ext cx="7772400" cy="1298005"/>
          </a:xfrm>
        </p:spPr>
        <p:txBody>
          <a:bodyPr>
            <a:noAutofit/>
          </a:bodyPr>
          <a:lstStyle/>
          <a:p>
            <a:r>
              <a:rPr lang="en-US" sz="3200" b="1" dirty="0" err="1"/>
              <a:t>Chimie</a:t>
            </a:r>
            <a:r>
              <a:rPr lang="en-US" sz="3200" b="1" dirty="0"/>
              <a:t> des solutions De </a:t>
            </a:r>
            <a:r>
              <a:rPr lang="en-US" sz="3200" b="1" dirty="0" err="1"/>
              <a:t>l'élémentaire</a:t>
            </a:r>
            <a:r>
              <a:rPr lang="en-US" sz="3200" b="1" dirty="0"/>
              <a:t> aux </a:t>
            </a:r>
            <a:r>
              <a:rPr lang="en-US" sz="3200" b="1" dirty="0" err="1"/>
              <a:t>calculs</a:t>
            </a:r>
            <a:r>
              <a:rPr lang="en-US" sz="3200" b="1" dirty="0"/>
              <a:t> </a:t>
            </a:r>
            <a:r>
              <a:rPr lang="en-US" sz="3200" b="1" dirty="0" err="1"/>
              <a:t>numériques</a:t>
            </a:r>
            <a:endParaRPr lang="en-US" sz="3200" b="1" dirty="0"/>
          </a:p>
        </p:txBody>
      </p:sp>
      <p:sp>
        <p:nvSpPr>
          <p:cNvPr id="3075" name="Rectangle 3"/>
          <p:cNvSpPr>
            <a:spLocks noGrp="1" noChangeArrowheads="1"/>
          </p:cNvSpPr>
          <p:nvPr>
            <p:ph type="subTitle" idx="1"/>
          </p:nvPr>
        </p:nvSpPr>
        <p:spPr>
          <a:xfrm>
            <a:off x="3856038" y="1635646"/>
            <a:ext cx="5287962" cy="3618309"/>
          </a:xfrm>
        </p:spPr>
        <p:txBody>
          <a:bodyPr>
            <a:normAutofit fontScale="92500" lnSpcReduction="20000"/>
          </a:bodyPr>
          <a:lstStyle/>
          <a:p>
            <a:pPr>
              <a:lnSpc>
                <a:spcPct val="80000"/>
              </a:lnSpc>
            </a:pPr>
            <a:r>
              <a:rPr lang="en-US" sz="2000" dirty="0" err="1"/>
              <a:t>Cet</a:t>
            </a:r>
            <a:r>
              <a:rPr lang="en-US" sz="2000" dirty="0"/>
              <a:t> </a:t>
            </a:r>
            <a:r>
              <a:rPr lang="en-US" sz="2000" dirty="0" err="1"/>
              <a:t>ouvrage</a:t>
            </a:r>
            <a:r>
              <a:rPr lang="en-US" sz="2000" dirty="0"/>
              <a:t> </a:t>
            </a:r>
            <a:r>
              <a:rPr lang="en-US" sz="2000" dirty="0" err="1"/>
              <a:t>présente</a:t>
            </a:r>
            <a:r>
              <a:rPr lang="en-US" sz="2000" dirty="0"/>
              <a:t> les techniques de </a:t>
            </a:r>
            <a:r>
              <a:rPr lang="en-US" sz="2000" dirty="0" err="1"/>
              <a:t>détermination</a:t>
            </a:r>
            <a:r>
              <a:rPr lang="en-US" sz="2000" dirty="0"/>
              <a:t> des </a:t>
            </a:r>
            <a:r>
              <a:rPr lang="en-US" sz="2000" dirty="0" err="1"/>
              <a:t>équilibres</a:t>
            </a:r>
            <a:r>
              <a:rPr lang="en-US" sz="2000" dirty="0"/>
              <a:t> de </a:t>
            </a:r>
            <a:r>
              <a:rPr lang="en-US" sz="2000" dirty="0" err="1"/>
              <a:t>manière</a:t>
            </a:r>
            <a:r>
              <a:rPr lang="en-US" sz="2000" dirty="0"/>
              <a:t> </a:t>
            </a:r>
            <a:r>
              <a:rPr lang="en-US" sz="2000" dirty="0" err="1"/>
              <a:t>unifiée</a:t>
            </a:r>
            <a:r>
              <a:rPr lang="en-US" sz="2000" dirty="0"/>
              <a:t>, des approximations </a:t>
            </a:r>
            <a:r>
              <a:rPr lang="en-US" sz="2000" dirty="0" err="1"/>
              <a:t>usuelles</a:t>
            </a:r>
            <a:r>
              <a:rPr lang="en-US" sz="2000" dirty="0"/>
              <a:t> </a:t>
            </a:r>
            <a:r>
              <a:rPr lang="en-US" sz="2000" dirty="0" err="1"/>
              <a:t>jusqu'au</a:t>
            </a:r>
            <a:r>
              <a:rPr lang="en-US" sz="2000" dirty="0"/>
              <a:t> </a:t>
            </a:r>
            <a:r>
              <a:rPr lang="en-US" sz="2000" dirty="0" err="1"/>
              <a:t>calcul</a:t>
            </a:r>
            <a:r>
              <a:rPr lang="en-US" sz="2000" dirty="0"/>
              <a:t> </a:t>
            </a:r>
            <a:r>
              <a:rPr lang="en-US" sz="2000" dirty="0" err="1"/>
              <a:t>numérique</a:t>
            </a:r>
            <a:r>
              <a:rPr lang="en-US" sz="2000" dirty="0"/>
              <a:t>, en </a:t>
            </a:r>
            <a:r>
              <a:rPr lang="en-US" sz="2000" dirty="0" err="1"/>
              <a:t>introduisant</a:t>
            </a:r>
            <a:r>
              <a:rPr lang="en-US" sz="2000" dirty="0"/>
              <a:t> les </a:t>
            </a:r>
            <a:r>
              <a:rPr lang="en-US" sz="2000" dirty="0" err="1"/>
              <a:t>méthodes</a:t>
            </a:r>
            <a:r>
              <a:rPr lang="en-US" sz="2000" dirty="0"/>
              <a:t> de </a:t>
            </a:r>
            <a:r>
              <a:rPr lang="en-US" sz="2000" dirty="0" err="1"/>
              <a:t>mathématiques</a:t>
            </a:r>
            <a:r>
              <a:rPr lang="en-US" sz="2000" dirty="0"/>
              <a:t> </a:t>
            </a:r>
            <a:r>
              <a:rPr lang="en-US" sz="2000" dirty="0" err="1"/>
              <a:t>appliquées</a:t>
            </a:r>
            <a:r>
              <a:rPr lang="en-US" sz="2000" dirty="0"/>
              <a:t> </a:t>
            </a:r>
            <a:r>
              <a:rPr lang="en-US" sz="2000" dirty="0" err="1"/>
              <a:t>nécessaires.La</a:t>
            </a:r>
            <a:r>
              <a:rPr lang="en-US" sz="2000" dirty="0"/>
              <a:t> </a:t>
            </a:r>
            <a:r>
              <a:rPr lang="en-US" sz="2000" dirty="0" err="1"/>
              <a:t>détermination</a:t>
            </a:r>
            <a:r>
              <a:rPr lang="en-US" sz="2000" dirty="0"/>
              <a:t> des </a:t>
            </a:r>
            <a:r>
              <a:rPr lang="en-US" sz="2000" dirty="0" err="1"/>
              <a:t>équilibres</a:t>
            </a:r>
            <a:r>
              <a:rPr lang="en-US" sz="2000" dirty="0"/>
              <a:t> en solution </a:t>
            </a:r>
            <a:r>
              <a:rPr lang="en-US" sz="2000" dirty="0" err="1"/>
              <a:t>est</a:t>
            </a:r>
            <a:r>
              <a:rPr lang="en-US" sz="2000" dirty="0"/>
              <a:t> </a:t>
            </a:r>
            <a:r>
              <a:rPr lang="en-US" sz="2000" dirty="0" err="1"/>
              <a:t>essentielle</a:t>
            </a:r>
            <a:r>
              <a:rPr lang="en-US" sz="2000" dirty="0"/>
              <a:t> à tout travail en </a:t>
            </a:r>
            <a:r>
              <a:rPr lang="en-US" sz="2000" dirty="0" err="1"/>
              <a:t>chimie</a:t>
            </a:r>
            <a:r>
              <a:rPr lang="en-US" sz="2000" dirty="0"/>
              <a:t>, </a:t>
            </a:r>
            <a:r>
              <a:rPr lang="en-US" sz="2000" dirty="0" err="1"/>
              <a:t>depuis</a:t>
            </a:r>
            <a:r>
              <a:rPr lang="en-US" sz="2000" dirty="0"/>
              <a:t> la </a:t>
            </a:r>
            <a:r>
              <a:rPr lang="en-US" sz="2000" dirty="0" err="1"/>
              <a:t>chimie</a:t>
            </a:r>
            <a:r>
              <a:rPr lang="en-US" sz="2000" dirty="0"/>
              <a:t> </a:t>
            </a:r>
            <a:r>
              <a:rPr lang="en-US" sz="2000" dirty="0" err="1"/>
              <a:t>analytique</a:t>
            </a:r>
            <a:r>
              <a:rPr lang="en-US" sz="2000" dirty="0"/>
              <a:t> </a:t>
            </a:r>
            <a:r>
              <a:rPr lang="en-US" sz="2000" dirty="0" err="1"/>
              <a:t>jusqu'à</a:t>
            </a:r>
            <a:r>
              <a:rPr lang="en-US" sz="2000" dirty="0"/>
              <a:t> la </a:t>
            </a:r>
            <a:r>
              <a:rPr lang="en-US" sz="2000" dirty="0" err="1"/>
              <a:t>géochimie</a:t>
            </a:r>
            <a:r>
              <a:rPr lang="en-US" sz="2000" dirty="0"/>
              <a:t> en passant par </a:t>
            </a:r>
            <a:r>
              <a:rPr lang="en-US" sz="2000" dirty="0" err="1"/>
              <a:t>l'industrie</a:t>
            </a:r>
            <a:r>
              <a:rPr lang="en-US" sz="2000" dirty="0"/>
              <a:t> </a:t>
            </a:r>
            <a:r>
              <a:rPr lang="en-US" sz="2000" dirty="0" err="1"/>
              <a:t>chimique</a:t>
            </a:r>
            <a:r>
              <a:rPr lang="en-US" sz="2000" dirty="0"/>
              <a:t>, les </a:t>
            </a:r>
            <a:r>
              <a:rPr lang="en-US" sz="2000" dirty="0" err="1"/>
              <a:t>problèmes</a:t>
            </a:r>
            <a:r>
              <a:rPr lang="en-US" sz="2000" dirty="0"/>
              <a:t> de corrosion, etc. </a:t>
            </a:r>
            <a:r>
              <a:rPr lang="en-US" sz="2000" dirty="0" err="1"/>
              <a:t>Cet</a:t>
            </a:r>
            <a:r>
              <a:rPr lang="en-US" sz="2000" dirty="0"/>
              <a:t> </a:t>
            </a:r>
            <a:r>
              <a:rPr lang="en-US" sz="2000" dirty="0" err="1"/>
              <a:t>ouvrage</a:t>
            </a:r>
            <a:r>
              <a:rPr lang="en-US" sz="2000" dirty="0"/>
              <a:t> </a:t>
            </a:r>
            <a:r>
              <a:rPr lang="en-US" sz="2000" dirty="0" err="1"/>
              <a:t>présente</a:t>
            </a:r>
            <a:r>
              <a:rPr lang="en-US" sz="2000" dirty="0"/>
              <a:t> les techniques de </a:t>
            </a:r>
            <a:r>
              <a:rPr lang="en-US" sz="2000" dirty="0" err="1"/>
              <a:t>détermination</a:t>
            </a:r>
            <a:r>
              <a:rPr lang="en-US" sz="2000" dirty="0"/>
              <a:t> des </a:t>
            </a:r>
            <a:r>
              <a:rPr lang="en-US" sz="2000" dirty="0" err="1"/>
              <a:t>équilibres</a:t>
            </a:r>
            <a:r>
              <a:rPr lang="en-US" sz="2000" dirty="0"/>
              <a:t> de </a:t>
            </a:r>
            <a:r>
              <a:rPr lang="en-US" sz="2000" dirty="0" err="1"/>
              <a:t>manière</a:t>
            </a:r>
            <a:r>
              <a:rPr lang="en-US" sz="2000" dirty="0"/>
              <a:t> </a:t>
            </a:r>
            <a:r>
              <a:rPr lang="en-US" sz="2000" dirty="0" err="1"/>
              <a:t>unifiée</a:t>
            </a:r>
            <a:r>
              <a:rPr lang="en-US" sz="2000" dirty="0"/>
              <a:t>, </a:t>
            </a:r>
            <a:r>
              <a:rPr lang="en-US" sz="2000" dirty="0" err="1"/>
              <a:t>depuis</a:t>
            </a:r>
            <a:r>
              <a:rPr lang="en-US" sz="2000" dirty="0"/>
              <a:t> les approximations </a:t>
            </a:r>
            <a:r>
              <a:rPr lang="en-US" sz="2000" dirty="0" err="1"/>
              <a:t>usuelles</a:t>
            </a:r>
            <a:r>
              <a:rPr lang="en-US" sz="2000" dirty="0"/>
              <a:t> (</a:t>
            </a:r>
            <a:r>
              <a:rPr lang="en-US" sz="2000" dirty="0" err="1"/>
              <a:t>méthode</a:t>
            </a:r>
            <a:r>
              <a:rPr lang="en-US" sz="2000" dirty="0"/>
              <a:t> des </a:t>
            </a:r>
            <a:r>
              <a:rPr lang="en-US" sz="2000" dirty="0" err="1"/>
              <a:t>réactions</a:t>
            </a:r>
            <a:r>
              <a:rPr lang="en-US" sz="2000" dirty="0"/>
              <a:t> </a:t>
            </a:r>
            <a:r>
              <a:rPr lang="en-US" sz="2000" dirty="0" err="1"/>
              <a:t>prépondérantes</a:t>
            </a:r>
            <a:r>
              <a:rPr lang="en-US" sz="2000" dirty="0"/>
              <a:t>) </a:t>
            </a:r>
            <a:r>
              <a:rPr lang="en-US" sz="2000" dirty="0" err="1"/>
              <a:t>jusqu'au</a:t>
            </a:r>
            <a:r>
              <a:rPr lang="en-US" sz="2000" dirty="0"/>
              <a:t> </a:t>
            </a:r>
            <a:r>
              <a:rPr lang="en-US" sz="2000" dirty="0" err="1"/>
              <a:t>calcul</a:t>
            </a:r>
            <a:r>
              <a:rPr lang="en-US" sz="2000" dirty="0"/>
              <a:t> </a:t>
            </a:r>
            <a:r>
              <a:rPr lang="en-US" sz="2000" dirty="0" err="1"/>
              <a:t>numérique</a:t>
            </a:r>
            <a:r>
              <a:rPr lang="en-US" sz="2000" dirty="0"/>
              <a:t>, en </a:t>
            </a:r>
            <a:r>
              <a:rPr lang="en-US" sz="2000" dirty="0" err="1"/>
              <a:t>introduisant</a:t>
            </a:r>
            <a:r>
              <a:rPr lang="en-US" sz="2000" dirty="0"/>
              <a:t> les </a:t>
            </a:r>
            <a:r>
              <a:rPr lang="en-US" sz="2000" dirty="0" err="1"/>
              <a:t>méthodes</a:t>
            </a:r>
            <a:r>
              <a:rPr lang="en-US" sz="2000" dirty="0"/>
              <a:t> de </a:t>
            </a:r>
            <a:r>
              <a:rPr lang="en-US" sz="2000" dirty="0" err="1"/>
              <a:t>mathématiques</a:t>
            </a:r>
            <a:r>
              <a:rPr lang="en-US" sz="2000" dirty="0"/>
              <a:t> </a:t>
            </a:r>
            <a:r>
              <a:rPr lang="en-US" sz="2000" dirty="0" err="1"/>
              <a:t>appliquées</a:t>
            </a:r>
            <a:r>
              <a:rPr lang="en-US" sz="2000" dirty="0"/>
              <a:t> </a:t>
            </a:r>
            <a:r>
              <a:rPr lang="en-US" sz="2000" dirty="0" err="1"/>
              <a:t>nécessaires</a:t>
            </a:r>
            <a:r>
              <a:rPr lang="en-US" sz="2000" dirty="0"/>
              <a:t> </a:t>
            </a:r>
            <a:r>
              <a:rPr lang="en-US" sz="2000" dirty="0" err="1"/>
              <a:t>ainsi</a:t>
            </a:r>
            <a:r>
              <a:rPr lang="en-US" sz="2000" dirty="0"/>
              <a:t> que </a:t>
            </a:r>
            <a:r>
              <a:rPr lang="en-US" sz="2000" dirty="0" err="1"/>
              <a:t>leur</a:t>
            </a:r>
            <a:r>
              <a:rPr lang="en-US" sz="2000" dirty="0"/>
              <a:t> </a:t>
            </a:r>
            <a:r>
              <a:rPr lang="en-US" sz="2000" dirty="0" err="1"/>
              <a:t>mise</a:t>
            </a:r>
            <a:r>
              <a:rPr lang="en-US" sz="2000" dirty="0"/>
              <a:t> en </a:t>
            </a:r>
            <a:r>
              <a:rPr lang="en-US" sz="2000" dirty="0" err="1"/>
              <a:t>œuvre.Un</a:t>
            </a:r>
            <a:r>
              <a:rPr lang="en-US" sz="2000" dirty="0"/>
              <a:t> grand </a:t>
            </a:r>
            <a:r>
              <a:rPr lang="en-US" sz="2000" dirty="0" err="1"/>
              <a:t>nombre</a:t>
            </a:r>
            <a:r>
              <a:rPr lang="en-US" sz="2000" dirty="0"/>
              <a:t> </a:t>
            </a:r>
            <a:r>
              <a:rPr lang="en-US" sz="2000" dirty="0" err="1"/>
              <a:t>d'exercices</a:t>
            </a:r>
            <a:r>
              <a:rPr lang="en-US" sz="2000" dirty="0"/>
              <a:t> </a:t>
            </a:r>
            <a:r>
              <a:rPr lang="en-US" sz="2000" dirty="0" err="1"/>
              <a:t>sont</a:t>
            </a:r>
            <a:r>
              <a:rPr lang="en-US" sz="2000" dirty="0"/>
              <a:t> </a:t>
            </a:r>
            <a:r>
              <a:rPr lang="en-US" sz="2000" dirty="0" err="1"/>
              <a:t>proposés</a:t>
            </a:r>
            <a:r>
              <a:rPr lang="en-US" sz="2000" dirty="0"/>
              <a:t> en fin de </a:t>
            </a:r>
            <a:r>
              <a:rPr lang="en-US" sz="2000" dirty="0" err="1"/>
              <a:t>chapitre</a:t>
            </a:r>
            <a:r>
              <a:rPr lang="en-US" sz="2000" dirty="0"/>
              <a:t>.</a:t>
            </a:r>
          </a:p>
        </p:txBody>
      </p:sp>
      <p:pic>
        <p:nvPicPr>
          <p:cNvPr id="3076" name="Picture 4" descr="71dig21z6sL._SY342_"/>
          <p:cNvPicPr>
            <a:picLocks noChangeAspect="1" noChangeArrowheads="1"/>
          </p:cNvPicPr>
          <p:nvPr/>
        </p:nvPicPr>
        <p:blipFill>
          <a:blip r:embed="rId2" cstate="print"/>
          <a:srcRect/>
          <a:stretch>
            <a:fillRect/>
          </a:stretch>
        </p:blipFill>
        <p:spPr bwMode="auto">
          <a:xfrm>
            <a:off x="107950" y="1707654"/>
            <a:ext cx="3600450" cy="3241775"/>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188" y="88107"/>
            <a:ext cx="7772400" cy="917972"/>
          </a:xfrm>
        </p:spPr>
        <p:txBody>
          <a:bodyPr>
            <a:normAutofit/>
          </a:bodyPr>
          <a:lstStyle/>
          <a:p>
            <a:r>
              <a:rPr lang="en-US" sz="2000" b="1" dirty="0" err="1"/>
              <a:t>Chimie</a:t>
            </a:r>
            <a:r>
              <a:rPr lang="en-US" sz="2000" b="1" dirty="0"/>
              <a:t>. </a:t>
            </a:r>
            <a:r>
              <a:rPr lang="en-US" sz="2000" b="1" dirty="0" err="1"/>
              <a:t>Travaux</a:t>
            </a:r>
            <a:r>
              <a:rPr lang="en-US" sz="2000" b="1" dirty="0"/>
              <a:t> </a:t>
            </a:r>
            <a:r>
              <a:rPr lang="en-US" sz="2000" b="1" dirty="0" err="1"/>
              <a:t>pratiques</a:t>
            </a:r>
            <a:r>
              <a:rPr lang="en-US" sz="2000" b="1" dirty="0"/>
              <a:t> et techniques </a:t>
            </a:r>
            <a:r>
              <a:rPr lang="en-US" sz="2000" b="1" dirty="0" err="1"/>
              <a:t>expérimentales</a:t>
            </a:r>
            <a:r>
              <a:rPr lang="en-US" sz="2000" b="1" dirty="0"/>
              <a:t> TP pour les classes </a:t>
            </a:r>
            <a:r>
              <a:rPr lang="en-US" sz="2000" b="1" dirty="0" err="1"/>
              <a:t>préparatoires</a:t>
            </a:r>
            <a:r>
              <a:rPr lang="en-US" sz="2000" b="1" dirty="0"/>
              <a:t> </a:t>
            </a:r>
            <a:r>
              <a:rPr lang="en-US" sz="2000" b="1" dirty="0" err="1"/>
              <a:t>scientifiques</a:t>
            </a:r>
            <a:r>
              <a:rPr lang="en-US" sz="2000" b="1" dirty="0"/>
              <a:t> (CPGE) et les </a:t>
            </a:r>
            <a:r>
              <a:rPr lang="en-US" sz="2000" b="1" dirty="0" err="1"/>
              <a:t>concours</a:t>
            </a:r>
            <a:endParaRPr lang="en-US" sz="2000" b="1" dirty="0"/>
          </a:p>
        </p:txBody>
      </p:sp>
      <p:sp>
        <p:nvSpPr>
          <p:cNvPr id="3075" name="Rectangle 3"/>
          <p:cNvSpPr>
            <a:spLocks noGrp="1" noChangeArrowheads="1"/>
          </p:cNvSpPr>
          <p:nvPr>
            <p:ph type="subTitle" idx="1"/>
          </p:nvPr>
        </p:nvSpPr>
        <p:spPr>
          <a:xfrm>
            <a:off x="4139952" y="1256109"/>
            <a:ext cx="4824413" cy="3887391"/>
          </a:xfrm>
        </p:spPr>
        <p:txBody>
          <a:bodyPr>
            <a:normAutofit fontScale="92500" lnSpcReduction="20000"/>
          </a:bodyPr>
          <a:lstStyle/>
          <a:p>
            <a:pPr>
              <a:lnSpc>
                <a:spcPct val="80000"/>
              </a:lnSpc>
            </a:pPr>
            <a:r>
              <a:rPr lang="en-US" sz="1600" dirty="0"/>
              <a:t>Le </a:t>
            </a:r>
            <a:r>
              <a:rPr lang="en-US" sz="1600" dirty="0" err="1"/>
              <a:t>seul</a:t>
            </a:r>
            <a:r>
              <a:rPr lang="en-US" sz="1600" dirty="0"/>
              <a:t> </a:t>
            </a:r>
            <a:r>
              <a:rPr lang="en-US" sz="1600" dirty="0" err="1"/>
              <a:t>ouvrage</a:t>
            </a:r>
            <a:r>
              <a:rPr lang="en-US" sz="1600" dirty="0"/>
              <a:t> du </a:t>
            </a:r>
            <a:r>
              <a:rPr lang="en-US" sz="1600" dirty="0" err="1"/>
              <a:t>marché</a:t>
            </a:r>
            <a:r>
              <a:rPr lang="en-US" sz="1600" dirty="0"/>
              <a:t> en </a:t>
            </a:r>
            <a:r>
              <a:rPr lang="en-US" sz="1600" dirty="0" err="1"/>
              <a:t>chimie</a:t>
            </a:r>
            <a:r>
              <a:rPr lang="en-US" sz="1600" dirty="0"/>
              <a:t> </a:t>
            </a:r>
            <a:r>
              <a:rPr lang="en-US" sz="1600" dirty="0" err="1"/>
              <a:t>proposant</a:t>
            </a:r>
            <a:r>
              <a:rPr lang="en-US" sz="1600" dirty="0"/>
              <a:t> des TP, les techniques </a:t>
            </a:r>
            <a:r>
              <a:rPr lang="en-US" sz="1600" dirty="0" err="1"/>
              <a:t>associées</a:t>
            </a:r>
            <a:r>
              <a:rPr lang="en-US" sz="1600" dirty="0"/>
              <a:t> et des </a:t>
            </a:r>
            <a:r>
              <a:rPr lang="en-US" sz="1600" dirty="0" err="1"/>
              <a:t>vidéos</a:t>
            </a:r>
            <a:r>
              <a:rPr lang="en-US" sz="1600" dirty="0"/>
              <a:t> </a:t>
            </a:r>
            <a:r>
              <a:rPr lang="en-US" sz="1600" dirty="0" err="1"/>
              <a:t>explicatives.Rassemblant</a:t>
            </a:r>
            <a:r>
              <a:rPr lang="en-US" sz="1600" dirty="0"/>
              <a:t> en un </a:t>
            </a:r>
            <a:r>
              <a:rPr lang="en-US" sz="1600" dirty="0" err="1"/>
              <a:t>seul</a:t>
            </a:r>
            <a:r>
              <a:rPr lang="en-US" sz="1600" dirty="0"/>
              <a:t> volume :</a:t>
            </a:r>
          </a:p>
          <a:p>
            <a:pPr>
              <a:lnSpc>
                <a:spcPct val="80000"/>
              </a:lnSpc>
            </a:pPr>
            <a:r>
              <a:rPr lang="en-US" sz="1600" dirty="0"/>
              <a:t>des fiches </a:t>
            </a:r>
            <a:r>
              <a:rPr lang="en-US" sz="1600" dirty="0" err="1"/>
              <a:t>sur</a:t>
            </a:r>
            <a:r>
              <a:rPr lang="en-US" sz="1600" dirty="0"/>
              <a:t> les </a:t>
            </a:r>
            <a:r>
              <a:rPr lang="en-US" sz="1600" dirty="0" err="1"/>
              <a:t>grands</a:t>
            </a:r>
            <a:r>
              <a:rPr lang="en-US" sz="1600" dirty="0"/>
              <a:t> </a:t>
            </a:r>
            <a:r>
              <a:rPr lang="en-US" sz="1600" dirty="0" err="1"/>
              <a:t>principes</a:t>
            </a:r>
            <a:r>
              <a:rPr lang="en-US" sz="1600" dirty="0"/>
              <a:t> et savoir-faire à </a:t>
            </a:r>
            <a:r>
              <a:rPr lang="en-US" sz="1600" dirty="0" err="1"/>
              <a:t>maîtriser</a:t>
            </a:r>
            <a:r>
              <a:rPr lang="en-US" sz="1600" dirty="0"/>
              <a:t> en TP (sécurité, </a:t>
            </a:r>
            <a:r>
              <a:rPr lang="en-US" sz="1600" dirty="0" err="1"/>
              <a:t>méthode</a:t>
            </a:r>
            <a:r>
              <a:rPr lang="en-US" sz="1600" dirty="0"/>
              <a:t> de travail, rappels de </a:t>
            </a:r>
            <a:r>
              <a:rPr lang="en-US" sz="1600" dirty="0" err="1"/>
              <a:t>calculs</a:t>
            </a:r>
            <a:r>
              <a:rPr lang="en-US" sz="1600" dirty="0"/>
              <a:t> de base, </a:t>
            </a:r>
            <a:r>
              <a:rPr lang="en-US" sz="1600" dirty="0" err="1"/>
              <a:t>rédaction</a:t>
            </a:r>
            <a:r>
              <a:rPr lang="en-US" sz="1600" dirty="0"/>
              <a:t> d’un </a:t>
            </a:r>
            <a:r>
              <a:rPr lang="en-US" sz="1600" dirty="0" err="1"/>
              <a:t>compte</a:t>
            </a:r>
            <a:r>
              <a:rPr lang="en-US" sz="1600" dirty="0"/>
              <a:t> </a:t>
            </a:r>
            <a:r>
              <a:rPr lang="en-US" sz="1600" dirty="0" err="1"/>
              <a:t>rendu</a:t>
            </a:r>
            <a:r>
              <a:rPr lang="en-US" sz="1600" dirty="0"/>
              <a:t> </a:t>
            </a:r>
            <a:r>
              <a:rPr lang="en-US" sz="1600" dirty="0" err="1"/>
              <a:t>d’expérience</a:t>
            </a:r>
            <a:r>
              <a:rPr lang="en-US" sz="1600" dirty="0"/>
              <a:t>, etc.) ;</a:t>
            </a:r>
          </a:p>
          <a:p>
            <a:pPr>
              <a:lnSpc>
                <a:spcPct val="80000"/>
              </a:lnSpc>
            </a:pPr>
            <a:r>
              <a:rPr lang="en-US" sz="1600" dirty="0"/>
              <a:t>des fiches </a:t>
            </a:r>
            <a:r>
              <a:rPr lang="en-US" sz="1600" dirty="0" err="1"/>
              <a:t>méthodologiques</a:t>
            </a:r>
            <a:r>
              <a:rPr lang="en-US" sz="1600" dirty="0"/>
              <a:t> et techniques </a:t>
            </a:r>
            <a:r>
              <a:rPr lang="en-US" sz="1600" dirty="0" err="1"/>
              <a:t>sur</a:t>
            </a:r>
            <a:r>
              <a:rPr lang="en-US" sz="1600" dirty="0"/>
              <a:t> les </a:t>
            </a:r>
            <a:r>
              <a:rPr lang="en-US" sz="1600" dirty="0" err="1"/>
              <a:t>démarches</a:t>
            </a:r>
            <a:r>
              <a:rPr lang="en-US" sz="1600" dirty="0"/>
              <a:t> </a:t>
            </a:r>
            <a:r>
              <a:rPr lang="en-US" sz="1600" dirty="0" err="1"/>
              <a:t>expérimentales</a:t>
            </a:r>
            <a:r>
              <a:rPr lang="en-US" sz="1600" dirty="0"/>
              <a:t> et le </a:t>
            </a:r>
            <a:r>
              <a:rPr lang="en-US" sz="1600" dirty="0" err="1"/>
              <a:t>matériel</a:t>
            </a:r>
            <a:r>
              <a:rPr lang="en-US" sz="1600" dirty="0"/>
              <a:t> à </a:t>
            </a:r>
            <a:r>
              <a:rPr lang="en-US" sz="1600" dirty="0" err="1"/>
              <a:t>connaître</a:t>
            </a:r>
            <a:r>
              <a:rPr lang="en-US" sz="1600" dirty="0"/>
              <a:t> (</a:t>
            </a:r>
            <a:r>
              <a:rPr lang="en-US" sz="1600" dirty="0" err="1"/>
              <a:t>pesée</a:t>
            </a:r>
            <a:r>
              <a:rPr lang="en-US" sz="1600" dirty="0"/>
              <a:t>, dilution, </a:t>
            </a:r>
            <a:r>
              <a:rPr lang="en-US" sz="1600" dirty="0" err="1"/>
              <a:t>utiliser</a:t>
            </a:r>
            <a:r>
              <a:rPr lang="en-US" sz="1600" dirty="0"/>
              <a:t> un Dean-Stark, </a:t>
            </a:r>
            <a:r>
              <a:rPr lang="en-US" sz="1600" dirty="0" err="1"/>
              <a:t>calculer</a:t>
            </a:r>
            <a:r>
              <a:rPr lang="en-US" sz="1600" dirty="0"/>
              <a:t> un </a:t>
            </a:r>
            <a:r>
              <a:rPr lang="en-US" sz="1600" dirty="0" err="1"/>
              <a:t>rendement</a:t>
            </a:r>
            <a:r>
              <a:rPr lang="en-US" sz="1600" dirty="0"/>
              <a:t>, etc.) ;</a:t>
            </a:r>
          </a:p>
          <a:p>
            <a:pPr>
              <a:lnSpc>
                <a:spcPct val="80000"/>
              </a:lnSpc>
            </a:pPr>
            <a:r>
              <a:rPr lang="en-US" sz="1600" dirty="0"/>
              <a:t>de </a:t>
            </a:r>
            <a:r>
              <a:rPr lang="en-US" sz="1600" dirty="0" err="1"/>
              <a:t>nombreux</a:t>
            </a:r>
            <a:r>
              <a:rPr lang="en-US" sz="1600" dirty="0"/>
              <a:t> </a:t>
            </a:r>
            <a:r>
              <a:rPr lang="en-US" sz="1600" dirty="0" err="1"/>
              <a:t>sujets</a:t>
            </a:r>
            <a:r>
              <a:rPr lang="en-US" sz="1600" dirty="0"/>
              <a:t> de TP avec </a:t>
            </a:r>
            <a:r>
              <a:rPr lang="en-US" sz="1600" dirty="0" err="1"/>
              <a:t>tous</a:t>
            </a:r>
            <a:r>
              <a:rPr lang="en-US" sz="1600" dirty="0"/>
              <a:t> les </a:t>
            </a:r>
            <a:r>
              <a:rPr lang="en-US" sz="1600" dirty="0" err="1"/>
              <a:t>corrigés</a:t>
            </a:r>
            <a:r>
              <a:rPr lang="en-US" sz="1600" dirty="0"/>
              <a:t> </a:t>
            </a:r>
            <a:r>
              <a:rPr lang="en-US" sz="1600" dirty="0" err="1"/>
              <a:t>détaillés</a:t>
            </a:r>
            <a:r>
              <a:rPr lang="en-US" sz="1600" dirty="0"/>
              <a:t>, </a:t>
            </a:r>
            <a:r>
              <a:rPr lang="en-US" sz="1600" dirty="0" err="1"/>
              <a:t>accompagnés</a:t>
            </a:r>
            <a:r>
              <a:rPr lang="en-US" sz="1600" dirty="0"/>
              <a:t> de </a:t>
            </a:r>
            <a:r>
              <a:rPr lang="en-US" sz="1600" dirty="0" err="1"/>
              <a:t>conseils</a:t>
            </a:r>
            <a:r>
              <a:rPr lang="en-US" sz="1600" dirty="0"/>
              <a:t> pour </a:t>
            </a:r>
            <a:r>
              <a:rPr lang="en-US" sz="1600" dirty="0" err="1"/>
              <a:t>bien</a:t>
            </a:r>
            <a:r>
              <a:rPr lang="en-US" sz="1600" dirty="0"/>
              <a:t> </a:t>
            </a:r>
            <a:r>
              <a:rPr lang="en-US" sz="1600" dirty="0" err="1"/>
              <a:t>organiser</a:t>
            </a:r>
            <a:r>
              <a:rPr lang="en-US" sz="1600" dirty="0"/>
              <a:t> </a:t>
            </a:r>
            <a:r>
              <a:rPr lang="en-US" sz="1600" dirty="0" err="1"/>
              <a:t>sa</a:t>
            </a:r>
            <a:r>
              <a:rPr lang="en-US" sz="1600" dirty="0"/>
              <a:t> </a:t>
            </a:r>
            <a:r>
              <a:rPr lang="en-US" sz="1600" dirty="0" err="1"/>
              <a:t>paillasse</a:t>
            </a:r>
            <a:r>
              <a:rPr lang="en-US" sz="1600" dirty="0"/>
              <a:t>, lire et comprendre le </a:t>
            </a:r>
            <a:r>
              <a:rPr lang="en-US" sz="1600" dirty="0" err="1"/>
              <a:t>sujet</a:t>
            </a:r>
            <a:r>
              <a:rPr lang="en-US" sz="1600" dirty="0"/>
              <a:t>, </a:t>
            </a:r>
            <a:r>
              <a:rPr lang="en-US" sz="1600" dirty="0" err="1"/>
              <a:t>répondre</a:t>
            </a:r>
            <a:r>
              <a:rPr lang="en-US" sz="1600" dirty="0"/>
              <a:t> aux questions et </a:t>
            </a:r>
            <a:r>
              <a:rPr lang="en-US" sz="1600" dirty="0" err="1"/>
              <a:t>réaliser</a:t>
            </a:r>
            <a:r>
              <a:rPr lang="en-US" sz="1600" dirty="0"/>
              <a:t> les </a:t>
            </a:r>
            <a:r>
              <a:rPr lang="en-US" sz="1600" dirty="0" err="1"/>
              <a:t>expériences</a:t>
            </a:r>
            <a:r>
              <a:rPr lang="en-US" sz="1600" dirty="0"/>
              <a:t>, </a:t>
            </a:r>
            <a:r>
              <a:rPr lang="en-US" sz="1600" dirty="0" err="1"/>
              <a:t>cet</a:t>
            </a:r>
            <a:r>
              <a:rPr lang="en-US" sz="1600" dirty="0"/>
              <a:t> </a:t>
            </a:r>
            <a:r>
              <a:rPr lang="en-US" sz="1600" dirty="0" err="1"/>
              <a:t>ouvrage</a:t>
            </a:r>
            <a:r>
              <a:rPr lang="en-US" sz="1600" dirty="0"/>
              <a:t> de </a:t>
            </a:r>
            <a:r>
              <a:rPr lang="en-US" sz="1600" dirty="0" err="1"/>
              <a:t>chimie</a:t>
            </a:r>
            <a:r>
              <a:rPr lang="en-US" sz="1600" dirty="0"/>
              <a:t> </a:t>
            </a:r>
            <a:r>
              <a:rPr lang="en-US" sz="1600" dirty="0" err="1"/>
              <a:t>est</a:t>
            </a:r>
            <a:r>
              <a:rPr lang="en-US" sz="1600" dirty="0"/>
              <a:t> </a:t>
            </a:r>
            <a:r>
              <a:rPr lang="en-US" sz="1600" dirty="0" err="1"/>
              <a:t>destiné</a:t>
            </a:r>
            <a:r>
              <a:rPr lang="en-US" sz="1600" dirty="0"/>
              <a:t> aux </a:t>
            </a:r>
            <a:r>
              <a:rPr lang="en-US" sz="1600" dirty="0" err="1"/>
              <a:t>étudiants</a:t>
            </a:r>
            <a:r>
              <a:rPr lang="en-US" sz="1600" dirty="0"/>
              <a:t> des classes </a:t>
            </a:r>
            <a:r>
              <a:rPr lang="en-US" sz="1600" dirty="0" err="1"/>
              <a:t>préparatoires</a:t>
            </a:r>
            <a:r>
              <a:rPr lang="en-US" sz="1600" dirty="0"/>
              <a:t> </a:t>
            </a:r>
            <a:r>
              <a:rPr lang="en-US" sz="1600" dirty="0" err="1"/>
              <a:t>scientifiques</a:t>
            </a:r>
            <a:r>
              <a:rPr lang="en-US" sz="1600" dirty="0"/>
              <a:t> (CPGE) et à </a:t>
            </a:r>
            <a:r>
              <a:rPr lang="en-US" sz="1600" dirty="0" err="1"/>
              <a:t>tous</a:t>
            </a:r>
            <a:r>
              <a:rPr lang="en-US" sz="1600" dirty="0"/>
              <a:t> </a:t>
            </a:r>
            <a:r>
              <a:rPr lang="en-US" sz="1600" dirty="0" err="1"/>
              <a:t>ceux</a:t>
            </a:r>
            <a:r>
              <a:rPr lang="en-US" sz="1600" dirty="0"/>
              <a:t> </a:t>
            </a:r>
            <a:r>
              <a:rPr lang="en-US" sz="1600" dirty="0" err="1"/>
              <a:t>souhaitant</a:t>
            </a:r>
            <a:r>
              <a:rPr lang="en-US" sz="1600" dirty="0"/>
              <a:t> </a:t>
            </a:r>
            <a:r>
              <a:rPr lang="en-US" sz="1600" dirty="0" err="1"/>
              <a:t>préparer</a:t>
            </a:r>
            <a:r>
              <a:rPr lang="en-US" sz="1600" dirty="0"/>
              <a:t> </a:t>
            </a:r>
            <a:r>
              <a:rPr lang="en-US" sz="1600" dirty="0" err="1"/>
              <a:t>une</a:t>
            </a:r>
            <a:r>
              <a:rPr lang="en-US" sz="1600" dirty="0"/>
              <a:t> </a:t>
            </a:r>
            <a:r>
              <a:rPr lang="en-US" sz="1600" dirty="0" err="1"/>
              <a:t>épreuve</a:t>
            </a:r>
            <a:r>
              <a:rPr lang="en-US" sz="1600" dirty="0"/>
              <a:t> de </a:t>
            </a:r>
            <a:r>
              <a:rPr lang="en-US" sz="1600" dirty="0" err="1"/>
              <a:t>Travaux</a:t>
            </a:r>
            <a:r>
              <a:rPr lang="en-US" sz="1600" dirty="0"/>
              <a:t> </a:t>
            </a:r>
            <a:r>
              <a:rPr lang="en-US" sz="1600" dirty="0" err="1"/>
              <a:t>Pratiques</a:t>
            </a:r>
            <a:r>
              <a:rPr lang="en-US" sz="1600" dirty="0"/>
              <a:t>. Il propose </a:t>
            </a:r>
            <a:r>
              <a:rPr lang="en-US" sz="1600" dirty="0" err="1"/>
              <a:t>l’intégralité</a:t>
            </a:r>
            <a:r>
              <a:rPr lang="en-US" sz="1600" dirty="0"/>
              <a:t> des techniques </a:t>
            </a:r>
            <a:r>
              <a:rPr lang="en-US" sz="1600" dirty="0" err="1"/>
              <a:t>expérimentales</a:t>
            </a:r>
            <a:r>
              <a:rPr lang="en-US" sz="1600" dirty="0"/>
              <a:t> à </a:t>
            </a:r>
            <a:r>
              <a:rPr lang="en-US" sz="1600" dirty="0" err="1"/>
              <a:t>connaître</a:t>
            </a:r>
            <a:r>
              <a:rPr lang="en-US" sz="1600" dirty="0"/>
              <a:t> pour </a:t>
            </a:r>
            <a:r>
              <a:rPr lang="en-US" sz="1600" dirty="0" err="1"/>
              <a:t>l’épreuve</a:t>
            </a:r>
            <a:r>
              <a:rPr lang="en-US" sz="1600" dirty="0"/>
              <a:t> de </a:t>
            </a:r>
            <a:r>
              <a:rPr lang="en-US" sz="1600" dirty="0" err="1"/>
              <a:t>travaux</a:t>
            </a:r>
            <a:r>
              <a:rPr lang="en-US" sz="1600" dirty="0"/>
              <a:t> </a:t>
            </a:r>
            <a:r>
              <a:rPr lang="en-US" sz="1600" dirty="0" err="1"/>
              <a:t>pratiques</a:t>
            </a:r>
            <a:r>
              <a:rPr lang="en-US" sz="1600" dirty="0"/>
              <a:t> des </a:t>
            </a:r>
            <a:r>
              <a:rPr lang="en-US" sz="1600" dirty="0" err="1"/>
              <a:t>concours</a:t>
            </a:r>
            <a:r>
              <a:rPr lang="en-US" sz="1600" dirty="0"/>
              <a:t>.</a:t>
            </a:r>
          </a:p>
          <a:p>
            <a:pPr>
              <a:lnSpc>
                <a:spcPct val="80000"/>
              </a:lnSpc>
            </a:pPr>
            <a:r>
              <a:rPr lang="en-US" sz="1600" dirty="0"/>
              <a:t>Des </a:t>
            </a:r>
            <a:r>
              <a:rPr lang="en-US" sz="1600" dirty="0" err="1"/>
              <a:t>vidéos</a:t>
            </a:r>
            <a:r>
              <a:rPr lang="en-US" sz="1600" dirty="0"/>
              <a:t> de l'ensemble des techniques </a:t>
            </a:r>
            <a:r>
              <a:rPr lang="en-US" sz="1600" dirty="0" err="1"/>
              <a:t>seront</a:t>
            </a:r>
            <a:r>
              <a:rPr lang="en-US" sz="1600" dirty="0"/>
              <a:t> </a:t>
            </a:r>
            <a:r>
              <a:rPr lang="en-US" sz="1600" dirty="0" err="1"/>
              <a:t>disponibles</a:t>
            </a:r>
            <a:r>
              <a:rPr lang="en-US" sz="1600" dirty="0"/>
              <a:t> </a:t>
            </a:r>
            <a:r>
              <a:rPr lang="en-US" sz="1600" dirty="0" err="1"/>
              <a:t>sur</a:t>
            </a:r>
            <a:r>
              <a:rPr lang="en-US" sz="1600" dirty="0"/>
              <a:t> le site </a:t>
            </a:r>
            <a:r>
              <a:rPr lang="en-US" sz="1600" dirty="0" err="1"/>
              <a:t>Vuibert</a:t>
            </a:r>
            <a:r>
              <a:rPr lang="en-US" sz="1600" dirty="0"/>
              <a:t> et via des </a:t>
            </a:r>
            <a:r>
              <a:rPr lang="en-US" sz="1600" dirty="0" err="1"/>
              <a:t>flashcodes</a:t>
            </a:r>
            <a:r>
              <a:rPr lang="en-US" sz="1600" dirty="0"/>
              <a:t> dans l'ouvrage pour </a:t>
            </a:r>
            <a:r>
              <a:rPr lang="en-US" sz="1600" dirty="0" err="1"/>
              <a:t>expliquer</a:t>
            </a:r>
            <a:r>
              <a:rPr lang="en-US" sz="1600" dirty="0"/>
              <a:t> les </a:t>
            </a:r>
            <a:r>
              <a:rPr lang="en-US" sz="1600" dirty="0" err="1"/>
              <a:t>démarches</a:t>
            </a:r>
            <a:r>
              <a:rPr lang="en-US" sz="1600" dirty="0"/>
              <a:t> </a:t>
            </a:r>
            <a:r>
              <a:rPr lang="en-US" sz="1600" dirty="0" err="1"/>
              <a:t>expérimentales</a:t>
            </a:r>
            <a:r>
              <a:rPr lang="en-US" sz="1600" dirty="0"/>
              <a:t>.</a:t>
            </a:r>
          </a:p>
        </p:txBody>
      </p:sp>
      <p:pic>
        <p:nvPicPr>
          <p:cNvPr id="3076" name="Picture 4" descr="51cmPQZAtNL._SY445_SX342_"/>
          <p:cNvPicPr>
            <a:picLocks noChangeAspect="1" noChangeArrowheads="1"/>
          </p:cNvPicPr>
          <p:nvPr/>
        </p:nvPicPr>
        <p:blipFill>
          <a:blip r:embed="rId2" cstate="print"/>
          <a:srcRect/>
          <a:stretch>
            <a:fillRect/>
          </a:stretch>
        </p:blipFill>
        <p:spPr bwMode="auto">
          <a:xfrm>
            <a:off x="107950" y="1178719"/>
            <a:ext cx="3873500" cy="3769519"/>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3568" y="267494"/>
            <a:ext cx="7772400" cy="1102519"/>
          </a:xfrm>
        </p:spPr>
        <p:txBody>
          <a:bodyPr>
            <a:normAutofit fontScale="90000"/>
          </a:bodyPr>
          <a:lstStyle/>
          <a:p>
            <a:r>
              <a:rPr lang="en-US" sz="3200" b="1" dirty="0"/>
              <a:t>De la </a:t>
            </a:r>
            <a:r>
              <a:rPr lang="en-US" sz="3200" b="1" dirty="0" err="1"/>
              <a:t>chimie</a:t>
            </a:r>
            <a:r>
              <a:rPr lang="en-US" sz="3200" b="1" dirty="0"/>
              <a:t> des solutions à </a:t>
            </a:r>
            <a:r>
              <a:rPr lang="en-US" sz="3200" b="1" dirty="0" err="1"/>
              <a:t>lélectrochimie</a:t>
            </a:r>
            <a:r>
              <a:rPr lang="en-US" sz="3200" b="1" dirty="0"/>
              <a:t> - </a:t>
            </a:r>
            <a:r>
              <a:rPr lang="en-US" sz="3200" b="1" dirty="0" err="1"/>
              <a:t>Thermodynamique</a:t>
            </a:r>
            <a:r>
              <a:rPr lang="en-US" sz="3200" b="1" dirty="0"/>
              <a:t> et </a:t>
            </a:r>
            <a:r>
              <a:rPr lang="en-US" sz="3200" b="1" dirty="0" err="1"/>
              <a:t>cinétique</a:t>
            </a:r>
            <a:r>
              <a:rPr lang="en-US" sz="3200" b="1" dirty="0"/>
              <a:t> </a:t>
            </a:r>
            <a:r>
              <a:rPr lang="en-US" sz="3200" b="1" dirty="0" err="1"/>
              <a:t>électrochimiques</a:t>
            </a:r>
            <a:endParaRPr lang="en-US" sz="3200" b="1" dirty="0"/>
          </a:p>
        </p:txBody>
      </p:sp>
      <p:sp>
        <p:nvSpPr>
          <p:cNvPr id="3075" name="Rectangle 3"/>
          <p:cNvSpPr>
            <a:spLocks noGrp="1" noChangeArrowheads="1"/>
          </p:cNvSpPr>
          <p:nvPr>
            <p:ph type="subTitle" idx="1"/>
          </p:nvPr>
        </p:nvSpPr>
        <p:spPr>
          <a:xfrm>
            <a:off x="3708401" y="1545432"/>
            <a:ext cx="5248275" cy="3240881"/>
          </a:xfrm>
        </p:spPr>
        <p:txBody>
          <a:bodyPr>
            <a:normAutofit fontScale="92500" lnSpcReduction="20000"/>
          </a:bodyPr>
          <a:lstStyle/>
          <a:p>
            <a:pPr>
              <a:lnSpc>
                <a:spcPct val="90000"/>
              </a:lnSpc>
            </a:pPr>
            <a:r>
              <a:rPr lang="en-US" sz="2400"/>
              <a:t>Cet ouvrage présenteles bases de la thermodynamique et la cinétique électrochimiques, illustrées de nombreux exemples de générateurs et d’électrolyseurs industriels et accompagnées d’exercices corrigés.</a:t>
            </a:r>
          </a:p>
          <a:p>
            <a:pPr>
              <a:lnSpc>
                <a:spcPct val="90000"/>
              </a:lnSpc>
            </a:pPr>
            <a:r>
              <a:rPr lang="en-US" sz="2400"/>
              <a:t>Il s'adresse aux étudiants en licence, master, élèves des CPGE, élèves-ingénieurs, candidats au CAPES et à l’agrégation, et tout autodidacte intéressé par le stockage et l’utilisation de l’énergie électrique.</a:t>
            </a:r>
          </a:p>
        </p:txBody>
      </p:sp>
      <p:pic>
        <p:nvPicPr>
          <p:cNvPr id="3076" name="Picture 4" descr="41zihOABHyL._SX342_SY445_"/>
          <p:cNvPicPr>
            <a:picLocks noChangeAspect="1" noChangeArrowheads="1"/>
          </p:cNvPicPr>
          <p:nvPr/>
        </p:nvPicPr>
        <p:blipFill>
          <a:blip r:embed="rId2" cstate="print"/>
          <a:srcRect/>
          <a:stretch>
            <a:fillRect/>
          </a:stretch>
        </p:blipFill>
        <p:spPr bwMode="auto">
          <a:xfrm>
            <a:off x="179388" y="1707356"/>
            <a:ext cx="3257550" cy="3086100"/>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00113" y="88107"/>
            <a:ext cx="7772400" cy="1102519"/>
          </a:xfrm>
        </p:spPr>
        <p:txBody>
          <a:bodyPr>
            <a:normAutofit/>
          </a:bodyPr>
          <a:lstStyle/>
          <a:p>
            <a:r>
              <a:rPr lang="en-US" sz="2800" b="1" dirty="0" err="1"/>
              <a:t>Electricité</a:t>
            </a:r>
            <a:r>
              <a:rPr lang="en-US" sz="2800" b="1" dirty="0"/>
              <a:t> en régime </a:t>
            </a:r>
            <a:r>
              <a:rPr lang="en-US" sz="2800" b="1" dirty="0" err="1"/>
              <a:t>sinusoïdal</a:t>
            </a:r>
            <a:r>
              <a:rPr lang="en-US" sz="2800" b="1" dirty="0"/>
              <a:t> </a:t>
            </a:r>
            <a:r>
              <a:rPr lang="en-US" sz="2800" b="1" dirty="0" err="1"/>
              <a:t>L'essentiel</a:t>
            </a:r>
            <a:r>
              <a:rPr lang="en-US" sz="2800" b="1" dirty="0"/>
              <a:t> pour </a:t>
            </a:r>
            <a:r>
              <a:rPr lang="en-US" sz="2800" b="1" dirty="0" err="1"/>
              <a:t>l'étudiant</a:t>
            </a:r>
            <a:endParaRPr lang="en-US" sz="2800" b="1" dirty="0"/>
          </a:p>
        </p:txBody>
      </p:sp>
      <p:sp>
        <p:nvSpPr>
          <p:cNvPr id="3075" name="Rectangle 3"/>
          <p:cNvSpPr>
            <a:spLocks noGrp="1" noChangeArrowheads="1"/>
          </p:cNvSpPr>
          <p:nvPr>
            <p:ph type="subTitle" idx="1"/>
          </p:nvPr>
        </p:nvSpPr>
        <p:spPr>
          <a:xfrm>
            <a:off x="3708400" y="1276350"/>
            <a:ext cx="5321300" cy="3456385"/>
          </a:xfrm>
        </p:spPr>
        <p:txBody>
          <a:bodyPr>
            <a:normAutofit lnSpcReduction="10000"/>
          </a:bodyPr>
          <a:lstStyle/>
          <a:p>
            <a:pPr>
              <a:lnSpc>
                <a:spcPct val="90000"/>
              </a:lnSpc>
            </a:pPr>
            <a:r>
              <a:rPr lang="en-US"/>
              <a:t>L’essentiel à savoir sur les circuits électriques en régime sinusoïdal, sur leur modélisation complexe, sur les théorèmes fondamentaux et sur les méthodes à utiliser pour résoudre n’importe quel problème d’électricité en régime sinusoïdal.</a:t>
            </a:r>
          </a:p>
        </p:txBody>
      </p:sp>
      <p:pic>
        <p:nvPicPr>
          <p:cNvPr id="3076" name="Picture 4" descr="41N0DO75B8L._SY445_SX342_"/>
          <p:cNvPicPr>
            <a:picLocks noChangeAspect="1" noChangeArrowheads="1"/>
          </p:cNvPicPr>
          <p:nvPr/>
        </p:nvPicPr>
        <p:blipFill>
          <a:blip r:embed="rId2" cstate="print"/>
          <a:srcRect/>
          <a:stretch>
            <a:fillRect/>
          </a:stretch>
        </p:blipFill>
        <p:spPr bwMode="auto">
          <a:xfrm>
            <a:off x="179389" y="1276350"/>
            <a:ext cx="3457575" cy="3673079"/>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650" y="54006"/>
            <a:ext cx="7772400" cy="1599642"/>
          </a:xfrm>
        </p:spPr>
        <p:txBody>
          <a:bodyPr>
            <a:normAutofit/>
          </a:bodyPr>
          <a:lstStyle/>
          <a:p>
            <a:r>
              <a:rPr lang="en-US" sz="3200" dirty="0"/>
              <a:t>Wireless Security Architecture Designing and Maintaining Secure Wireless for Enterprise</a:t>
            </a:r>
          </a:p>
        </p:txBody>
      </p:sp>
      <p:sp>
        <p:nvSpPr>
          <p:cNvPr id="3075" name="Rectangle 3"/>
          <p:cNvSpPr>
            <a:spLocks noGrp="1" noChangeArrowheads="1"/>
          </p:cNvSpPr>
          <p:nvPr>
            <p:ph type="subTitle" idx="1"/>
          </p:nvPr>
        </p:nvSpPr>
        <p:spPr>
          <a:xfrm>
            <a:off x="2700338" y="1707319"/>
            <a:ext cx="6400800" cy="3564731"/>
          </a:xfrm>
        </p:spPr>
        <p:txBody>
          <a:bodyPr>
            <a:normAutofit fontScale="92500" lnSpcReduction="10000"/>
          </a:bodyPr>
          <a:lstStyle/>
          <a:p>
            <a:pPr>
              <a:lnSpc>
                <a:spcPct val="80000"/>
              </a:lnSpc>
            </a:pPr>
            <a:r>
              <a:rPr lang="en-US" sz="1400" dirty="0"/>
              <a:t>Reduce organizational </a:t>
            </a:r>
            <a:r>
              <a:rPr lang="en-US" sz="1400" dirty="0" err="1"/>
              <a:t>cybersecurity</a:t>
            </a:r>
            <a:r>
              <a:rPr lang="en-US" sz="1400" dirty="0"/>
              <a:t> risk and build comprehensive </a:t>
            </a:r>
            <a:r>
              <a:rPr lang="en-US" sz="1400" dirty="0" err="1"/>
              <a:t>WiFi</a:t>
            </a:r>
            <a:r>
              <a:rPr lang="en-US" sz="1400" dirty="0"/>
              <a:t>, private cellular, and IOT security solutions</a:t>
            </a:r>
          </a:p>
          <a:p>
            <a:pPr>
              <a:lnSpc>
                <a:spcPct val="80000"/>
              </a:lnSpc>
            </a:pPr>
            <a:r>
              <a:rPr lang="en-US" sz="1400" dirty="0"/>
              <a:t>Wireless Security Architecture: Designing and Maintaining Secure Wireless for Enterprise offers readers an essential guide to planning, designing, and preserving secure wireless infrastructures. It is a blueprint to a resilient and compliant architecture that responds to regulatory requirements, reduces organizational risk, and conforms to industry best practices. This book emphasizes </a:t>
            </a:r>
            <a:r>
              <a:rPr lang="en-US" sz="1400" dirty="0" err="1"/>
              <a:t>WiFi</a:t>
            </a:r>
            <a:r>
              <a:rPr lang="en-US" sz="1400" dirty="0"/>
              <a:t> security, as well as guidance on private cellular and Internet of Things security.</a:t>
            </a:r>
          </a:p>
          <a:p>
            <a:pPr>
              <a:lnSpc>
                <a:spcPct val="80000"/>
              </a:lnSpc>
            </a:pPr>
            <a:r>
              <a:rPr lang="en-US" sz="1400" dirty="0"/>
              <a:t>Readers will discover how to move beyond isolated technical certifications and vendor training and put together a coherent network that responds to contemporary security risks. It offers up-to-date coverage—including data published for the first time—of new WPA3 security, Wi-Fi 6E, zero-trust frameworks, and other emerging trends. It also includes:</a:t>
            </a:r>
          </a:p>
          <a:p>
            <a:pPr>
              <a:lnSpc>
                <a:spcPct val="80000"/>
              </a:lnSpc>
            </a:pPr>
            <a:r>
              <a:rPr lang="en-US" sz="1400" dirty="0"/>
              <a:t>Concrete strategies suitable for organizations of all sizes, from large government agencies to small public and private companies</a:t>
            </a:r>
          </a:p>
          <a:p>
            <a:pPr>
              <a:lnSpc>
                <a:spcPct val="80000"/>
              </a:lnSpc>
            </a:pPr>
            <a:r>
              <a:rPr lang="en-US" sz="1400" dirty="0"/>
              <a:t>Effective technical resources and real-world sample architectures</a:t>
            </a:r>
          </a:p>
          <a:p>
            <a:pPr>
              <a:lnSpc>
                <a:spcPct val="80000"/>
              </a:lnSpc>
            </a:pPr>
            <a:r>
              <a:rPr lang="en-US" sz="1400" dirty="0"/>
              <a:t>Explorations of the relationships between security, wireless, and network elements</a:t>
            </a:r>
          </a:p>
          <a:p>
            <a:pPr>
              <a:lnSpc>
                <a:spcPct val="80000"/>
              </a:lnSpc>
            </a:pPr>
            <a:r>
              <a:rPr lang="en-US" sz="1400" dirty="0"/>
              <a:t>Practical planning templates, guides, and real-world case studies demonstrating application of the included concepts</a:t>
            </a:r>
          </a:p>
          <a:p>
            <a:pPr>
              <a:lnSpc>
                <a:spcPct val="80000"/>
              </a:lnSpc>
            </a:pPr>
            <a:r>
              <a:rPr lang="en-US" sz="1400" dirty="0"/>
              <a:t>Perfect for network, wireless, and enterprise security architects, Wireless Security Architecture belongs in the libraries of technical leaders in firms of all sizes and in any industry seeking to build a secure wireless network.</a:t>
            </a:r>
          </a:p>
        </p:txBody>
      </p:sp>
      <p:pic>
        <p:nvPicPr>
          <p:cNvPr id="3076" name="Picture 4" descr="61gFWS4yotL._SY342_"/>
          <p:cNvPicPr>
            <a:picLocks noChangeAspect="1" noChangeArrowheads="1"/>
          </p:cNvPicPr>
          <p:nvPr/>
        </p:nvPicPr>
        <p:blipFill>
          <a:blip r:embed="rId2" cstate="print"/>
          <a:srcRect/>
          <a:stretch>
            <a:fillRect/>
          </a:stretch>
        </p:blipFill>
        <p:spPr bwMode="auto">
          <a:xfrm>
            <a:off x="179389" y="1586973"/>
            <a:ext cx="2600325" cy="3523059"/>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3568" y="339502"/>
            <a:ext cx="7772400" cy="1102519"/>
          </a:xfrm>
        </p:spPr>
        <p:txBody>
          <a:bodyPr>
            <a:noAutofit/>
          </a:bodyPr>
          <a:lstStyle/>
          <a:p>
            <a:r>
              <a:rPr lang="en-US" sz="2800" b="1" dirty="0"/>
              <a:t>Engineering Design Graphics Sketching, Modeling, and Visualization</a:t>
            </a:r>
          </a:p>
        </p:txBody>
      </p:sp>
      <p:sp>
        <p:nvSpPr>
          <p:cNvPr id="3075" name="Rectangle 3"/>
          <p:cNvSpPr>
            <a:spLocks noGrp="1" noChangeArrowheads="1"/>
          </p:cNvSpPr>
          <p:nvPr>
            <p:ph type="subTitle" idx="1"/>
          </p:nvPr>
        </p:nvSpPr>
        <p:spPr>
          <a:xfrm>
            <a:off x="3421064" y="1600200"/>
            <a:ext cx="5610225" cy="3401616"/>
          </a:xfrm>
        </p:spPr>
        <p:txBody>
          <a:bodyPr>
            <a:normAutofit fontScale="92500" lnSpcReduction="10000"/>
          </a:bodyPr>
          <a:lstStyle/>
          <a:p>
            <a:pPr>
              <a:lnSpc>
                <a:spcPct val="80000"/>
              </a:lnSpc>
            </a:pPr>
            <a:endParaRPr lang="en-US" sz="2000"/>
          </a:p>
          <a:p>
            <a:pPr>
              <a:lnSpc>
                <a:spcPct val="80000"/>
              </a:lnSpc>
            </a:pPr>
            <a:r>
              <a:rPr lang="en-US" sz="2000"/>
              <a:t>The most accessible and practical roadmap to visualizing engineering projects</a:t>
            </a:r>
          </a:p>
          <a:p>
            <a:pPr>
              <a:lnSpc>
                <a:spcPct val="80000"/>
              </a:lnSpc>
            </a:pPr>
            <a:r>
              <a:rPr lang="en-US" sz="2000"/>
              <a:t>In the newly revised Third Edition of Engineering Design Graphics: Sketching, Modeling, and Visualization, renowned engineering graphics expert James Leake delivers an intuitive and accessible guide to bringing engineering concepts and projects to visual life. Including updated coverage of everything from freehand sketching to solid modeling in CAD, the author comprehensively discusses the tools and skills you'll need to sketch, draw, model, document, design, manufacture, or simulate a project.</a:t>
            </a:r>
          </a:p>
        </p:txBody>
      </p:sp>
      <p:pic>
        <p:nvPicPr>
          <p:cNvPr id="3076" name="Picture 4" descr="811rkAJO3rL._SY342_"/>
          <p:cNvPicPr>
            <a:picLocks noChangeAspect="1" noChangeArrowheads="1"/>
          </p:cNvPicPr>
          <p:nvPr/>
        </p:nvPicPr>
        <p:blipFill>
          <a:blip r:embed="rId2" cstate="print"/>
          <a:srcRect/>
          <a:stretch>
            <a:fillRect/>
          </a:stretch>
        </p:blipFill>
        <p:spPr bwMode="auto">
          <a:xfrm>
            <a:off x="182563" y="1600201"/>
            <a:ext cx="3167062" cy="3402806"/>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9552" y="267494"/>
            <a:ext cx="7772400" cy="1102519"/>
          </a:xfrm>
        </p:spPr>
        <p:txBody>
          <a:bodyPr>
            <a:normAutofit fontScale="90000"/>
          </a:bodyPr>
          <a:lstStyle/>
          <a:p>
            <a:r>
              <a:rPr lang="en-US" b="1" dirty="0"/>
              <a:t>Essential Ordinary Differential Equations</a:t>
            </a:r>
          </a:p>
        </p:txBody>
      </p:sp>
      <p:sp>
        <p:nvSpPr>
          <p:cNvPr id="3075" name="Rectangle 3"/>
          <p:cNvSpPr>
            <a:spLocks noGrp="1" noChangeArrowheads="1"/>
          </p:cNvSpPr>
          <p:nvPr>
            <p:ph type="subTitle" idx="1"/>
          </p:nvPr>
        </p:nvSpPr>
        <p:spPr>
          <a:xfrm>
            <a:off x="3203575" y="1383506"/>
            <a:ext cx="5759450" cy="3509963"/>
          </a:xfrm>
        </p:spPr>
        <p:txBody>
          <a:bodyPr>
            <a:normAutofit fontScale="92500" lnSpcReduction="10000"/>
          </a:bodyPr>
          <a:lstStyle/>
          <a:p>
            <a:pPr>
              <a:lnSpc>
                <a:spcPct val="80000"/>
              </a:lnSpc>
            </a:pPr>
            <a:endParaRPr lang="en-US" sz="1400"/>
          </a:p>
          <a:p>
            <a:pPr>
              <a:lnSpc>
                <a:spcPct val="80000"/>
              </a:lnSpc>
            </a:pPr>
            <a:r>
              <a:rPr lang="en-US" sz="1400"/>
              <a:t>This textbook offers an engaging account of the theory of ordinary differential equations intended for advanced undergraduate students of mathematics. Informed by the author's extensive teaching experience, the book presents a series of carefully selected topics that, taken together, cover an essential body of knowledge in the field. Each topic is treated rigorously and in depth.The book begins with a thorough treatment of linear differential equations, including general boundary conditions and Green's functions. The next chapters cover separable equations and other problems solvable by quadratures, series solutions of linear equations and matrix exponentials, culminating in Sturm-Liouville theory, an indispensable tool for partial differential equations and mathematical physics. The theoretical underpinnings of the material, namely, the existence and uniqueness of solutions and dependence on initial values, are treated at length. A noteworthy feature of this book is the inclusion of project sections, which go beyond the main text by introducing important further topics, guiding the student by alternating exercises and explanations. Designed to serve as the basis for a course for upper undergraduate students, the prerequisites for this book are a rigorous grounding in analysis (real and complex), multivariate calculus and linear algebra. Some familiarity with metric spaces is also helpful. The numerous exercises of the text provide ample opportunities for practice, and the aforementioned projects can be used for guided study. Some exercises have hints to help make the book suitable for independent study.</a:t>
            </a:r>
          </a:p>
        </p:txBody>
      </p:sp>
      <p:pic>
        <p:nvPicPr>
          <p:cNvPr id="3076" name="Picture 4" descr="41FRuhO0E1L._SY445_SX342_"/>
          <p:cNvPicPr>
            <a:picLocks noChangeAspect="1" noChangeArrowheads="1"/>
          </p:cNvPicPr>
          <p:nvPr/>
        </p:nvPicPr>
        <p:blipFill>
          <a:blip r:embed="rId2" cstate="print"/>
          <a:srcRect/>
          <a:stretch>
            <a:fillRect/>
          </a:stretch>
        </p:blipFill>
        <p:spPr bwMode="auto">
          <a:xfrm>
            <a:off x="107950" y="1438275"/>
            <a:ext cx="2952750" cy="3557588"/>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2775" y="1"/>
            <a:ext cx="7772400" cy="1383618"/>
          </a:xfrm>
        </p:spPr>
        <p:txBody>
          <a:bodyPr>
            <a:noAutofit/>
          </a:bodyPr>
          <a:lstStyle/>
          <a:p>
            <a:r>
              <a:rPr lang="en-US" sz="2400" b="1" dirty="0"/>
              <a:t>Fundamentals of </a:t>
            </a:r>
            <a:r>
              <a:rPr lang="en-US" sz="2400" b="1" dirty="0" err="1"/>
              <a:t>IoT</a:t>
            </a:r>
            <a:r>
              <a:rPr lang="en-US" sz="2400" b="1" dirty="0"/>
              <a:t> Communication Technologies (Textbooks in Telecommunication Engineering)</a:t>
            </a:r>
            <a:r>
              <a:rPr lang="en-US" sz="2800" dirty="0"/>
              <a:t> </a:t>
            </a:r>
          </a:p>
        </p:txBody>
      </p:sp>
      <p:sp>
        <p:nvSpPr>
          <p:cNvPr id="3075" name="Rectangle 3"/>
          <p:cNvSpPr>
            <a:spLocks noGrp="1" noChangeArrowheads="1"/>
          </p:cNvSpPr>
          <p:nvPr>
            <p:ph type="subTitle" idx="1"/>
          </p:nvPr>
        </p:nvSpPr>
        <p:spPr>
          <a:xfrm>
            <a:off x="2844800" y="1438276"/>
            <a:ext cx="6184900" cy="3564731"/>
          </a:xfrm>
        </p:spPr>
        <p:txBody>
          <a:bodyPr>
            <a:normAutofit fontScale="92500" lnSpcReduction="10000"/>
          </a:bodyPr>
          <a:lstStyle/>
          <a:p>
            <a:pPr>
              <a:lnSpc>
                <a:spcPct val="80000"/>
              </a:lnSpc>
            </a:pPr>
            <a:r>
              <a:rPr lang="en-US" sz="1800"/>
              <a:t>This textbook explores all of the protocols and technologies essential to IoT communication mechanisms. Geared towards an upper-undergraduate or graduate level class, the book is presented from a perspective of the standard layered architecture with special focus on protocol interaction and functionality. The IoT protocols are presented and classified based on physical, link, network, transport and session/application layer functionality. The author also lets readers understand the impact of the IoT mechanisms on network and device performance with special emphasis on power consumption and computational complexity. Use cases – provided throughout – provide examples of IoT protocol stacks in action. The book is based on the author’s popular class “Fundamentals of IoT” at Northeastern University. The book includes examples throughout and slides for classroom use. Also included is a 'hands-on’ section where the topics discussed as theoretical content are built as stacks in the context of an IoT network emulator so readers can experiment.</a:t>
            </a:r>
          </a:p>
        </p:txBody>
      </p:sp>
      <p:pic>
        <p:nvPicPr>
          <p:cNvPr id="3076" name="Picture 4" descr="61u9qI6Gq0S._SY342_"/>
          <p:cNvPicPr>
            <a:picLocks noChangeAspect="1" noChangeArrowheads="1"/>
          </p:cNvPicPr>
          <p:nvPr/>
        </p:nvPicPr>
        <p:blipFill>
          <a:blip r:embed="rId2" cstate="print"/>
          <a:srcRect/>
          <a:stretch>
            <a:fillRect/>
          </a:stretch>
        </p:blipFill>
        <p:spPr bwMode="auto">
          <a:xfrm>
            <a:off x="107951" y="1491854"/>
            <a:ext cx="2663825" cy="3577828"/>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650" y="88107"/>
            <a:ext cx="7772400" cy="917972"/>
          </a:xfrm>
        </p:spPr>
        <p:txBody>
          <a:bodyPr>
            <a:normAutofit fontScale="90000"/>
          </a:bodyPr>
          <a:lstStyle/>
          <a:p>
            <a:r>
              <a:rPr lang="en-US" sz="3600" b="1" dirty="0"/>
              <a:t>Intelligence artificielle - </a:t>
            </a:r>
            <a:r>
              <a:rPr lang="en-US" sz="3600" b="1" dirty="0" err="1"/>
              <a:t>Enjeux</a:t>
            </a:r>
            <a:r>
              <a:rPr lang="en-US" sz="3600" b="1" dirty="0"/>
              <a:t> </a:t>
            </a:r>
            <a:r>
              <a:rPr lang="en-US" sz="3600" b="1" dirty="0" err="1"/>
              <a:t>éthiques</a:t>
            </a:r>
            <a:r>
              <a:rPr lang="en-US" sz="3600" b="1" dirty="0"/>
              <a:t> et </a:t>
            </a:r>
            <a:r>
              <a:rPr lang="en-US" sz="3600" b="1" dirty="0" err="1"/>
              <a:t>juridiques</a:t>
            </a:r>
            <a:endParaRPr lang="en-US" sz="3600" b="1" dirty="0"/>
          </a:p>
        </p:txBody>
      </p:sp>
      <p:sp>
        <p:nvSpPr>
          <p:cNvPr id="3075" name="Rectangle 3"/>
          <p:cNvSpPr>
            <a:spLocks noGrp="1" noChangeArrowheads="1"/>
          </p:cNvSpPr>
          <p:nvPr>
            <p:ph type="subTitle" idx="1"/>
          </p:nvPr>
        </p:nvSpPr>
        <p:spPr>
          <a:xfrm>
            <a:off x="2484439" y="1114425"/>
            <a:ext cx="6618287" cy="3943350"/>
          </a:xfrm>
        </p:spPr>
        <p:txBody>
          <a:bodyPr>
            <a:normAutofit fontScale="92500" lnSpcReduction="10000"/>
          </a:bodyPr>
          <a:lstStyle/>
          <a:p>
            <a:pPr>
              <a:lnSpc>
                <a:spcPct val="80000"/>
              </a:lnSpc>
            </a:pPr>
            <a:endParaRPr lang="en-US" sz="1400" dirty="0"/>
          </a:p>
          <a:p>
            <a:pPr>
              <a:lnSpc>
                <a:spcPct val="80000"/>
              </a:lnSpc>
            </a:pPr>
            <a:r>
              <a:rPr lang="en-US" sz="1400" dirty="0"/>
              <a:t>Après </a:t>
            </a:r>
            <a:r>
              <a:rPr lang="en-US" sz="1400" dirty="0" err="1"/>
              <a:t>l'avènement</a:t>
            </a:r>
            <a:r>
              <a:rPr lang="en-US" sz="1400" dirty="0"/>
              <a:t> de la </a:t>
            </a:r>
            <a:r>
              <a:rPr lang="en-US" sz="1400" dirty="0" err="1"/>
              <a:t>société</a:t>
            </a:r>
            <a:r>
              <a:rPr lang="en-US" sz="1400" dirty="0"/>
              <a:t> de </a:t>
            </a:r>
            <a:r>
              <a:rPr lang="en-US" sz="1400" dirty="0" err="1"/>
              <a:t>l'information</a:t>
            </a:r>
            <a:r>
              <a:rPr lang="en-US" sz="1400" dirty="0"/>
              <a:t> et la </a:t>
            </a:r>
            <a:r>
              <a:rPr lang="en-US" sz="1400" dirty="0" err="1"/>
              <a:t>digitalisation</a:t>
            </a:r>
            <a:r>
              <a:rPr lang="en-US" sz="1400" dirty="0"/>
              <a:t> de pans </a:t>
            </a:r>
            <a:r>
              <a:rPr lang="en-US" sz="1400" dirty="0" err="1"/>
              <a:t>entiers</a:t>
            </a:r>
            <a:r>
              <a:rPr lang="en-US" sz="1400" dirty="0"/>
              <a:t> </a:t>
            </a:r>
            <a:r>
              <a:rPr lang="en-US" sz="1400" dirty="0" err="1"/>
              <a:t>d'activités</a:t>
            </a:r>
            <a:r>
              <a:rPr lang="en-US" sz="1400" dirty="0"/>
              <a:t> de </a:t>
            </a:r>
            <a:r>
              <a:rPr lang="en-US" sz="1400" dirty="0" err="1"/>
              <a:t>notre</a:t>
            </a:r>
            <a:r>
              <a:rPr lang="en-US" sz="1400" dirty="0"/>
              <a:t> </a:t>
            </a:r>
            <a:r>
              <a:rPr lang="en-US" sz="1400" dirty="0" err="1"/>
              <a:t>société</a:t>
            </a:r>
            <a:r>
              <a:rPr lang="en-US" sz="1400" dirty="0"/>
              <a:t>, la </a:t>
            </a:r>
            <a:r>
              <a:rPr lang="en-US" sz="1400" dirty="0" err="1"/>
              <a:t>révolution</a:t>
            </a:r>
            <a:r>
              <a:rPr lang="en-US" sz="1400" dirty="0"/>
              <a:t> de l'IA </a:t>
            </a:r>
            <a:r>
              <a:rPr lang="en-US" sz="1400" dirty="0" err="1"/>
              <a:t>est</a:t>
            </a:r>
            <a:r>
              <a:rPr lang="en-US" sz="1400" dirty="0"/>
              <a:t> en </a:t>
            </a:r>
            <a:r>
              <a:rPr lang="en-US" sz="1400" dirty="0" err="1"/>
              <a:t>marche</a:t>
            </a:r>
            <a:r>
              <a:rPr lang="en-US" sz="1400" dirty="0"/>
              <a:t>. </a:t>
            </a:r>
            <a:r>
              <a:rPr lang="en-US" sz="1400" dirty="0" err="1"/>
              <a:t>Cette</a:t>
            </a:r>
            <a:r>
              <a:rPr lang="en-US" sz="1400" dirty="0"/>
              <a:t> (r)</a:t>
            </a:r>
            <a:r>
              <a:rPr lang="en-US" sz="1400" dirty="0" err="1"/>
              <a:t>évolution</a:t>
            </a:r>
            <a:r>
              <a:rPr lang="en-US" sz="1400" dirty="0"/>
              <a:t> </a:t>
            </a:r>
            <a:r>
              <a:rPr lang="en-US" sz="1400" dirty="0" err="1"/>
              <a:t>s'accompagne</a:t>
            </a:r>
            <a:r>
              <a:rPr lang="en-US" sz="1400" dirty="0"/>
              <a:t> </a:t>
            </a:r>
            <a:r>
              <a:rPr lang="en-US" sz="1400" dirty="0" err="1"/>
              <a:t>d'une</a:t>
            </a:r>
            <a:r>
              <a:rPr lang="en-US" sz="1400" dirty="0"/>
              <a:t> </a:t>
            </a:r>
            <a:r>
              <a:rPr lang="en-US" sz="1400" dirty="0" err="1"/>
              <a:t>médiatisation</a:t>
            </a:r>
            <a:r>
              <a:rPr lang="en-US" sz="1400" dirty="0"/>
              <a:t> </a:t>
            </a:r>
            <a:r>
              <a:rPr lang="en-US" sz="1400" dirty="0" err="1"/>
              <a:t>tous</a:t>
            </a:r>
            <a:r>
              <a:rPr lang="en-US" sz="1400" dirty="0"/>
              <a:t> </a:t>
            </a:r>
            <a:r>
              <a:rPr lang="en-US" sz="1400" dirty="0" err="1"/>
              <a:t>azimuts</a:t>
            </a:r>
            <a:r>
              <a:rPr lang="en-US" sz="1400" dirty="0"/>
              <a:t>, </a:t>
            </a:r>
            <a:r>
              <a:rPr lang="en-US" sz="1400" dirty="0" err="1"/>
              <a:t>oscillant</a:t>
            </a:r>
            <a:r>
              <a:rPr lang="en-US" sz="1400" dirty="0"/>
              <a:t> entre </a:t>
            </a:r>
            <a:r>
              <a:rPr lang="en-US" sz="1400" dirty="0" err="1"/>
              <a:t>fantasmes</a:t>
            </a:r>
            <a:r>
              <a:rPr lang="en-US" sz="1400" dirty="0"/>
              <a:t> </a:t>
            </a:r>
            <a:r>
              <a:rPr lang="en-US" sz="1400" dirty="0" err="1"/>
              <a:t>dystopiques</a:t>
            </a:r>
            <a:r>
              <a:rPr lang="en-US" sz="1400" dirty="0"/>
              <a:t> et </a:t>
            </a:r>
            <a:r>
              <a:rPr lang="en-US" sz="1400" dirty="0" err="1"/>
              <a:t>électrochocs</a:t>
            </a:r>
            <a:r>
              <a:rPr lang="en-US" sz="1400" dirty="0"/>
              <a:t> </a:t>
            </a:r>
            <a:r>
              <a:rPr lang="en-US" sz="1400" dirty="0" err="1"/>
              <a:t>nécessaires</a:t>
            </a:r>
            <a:r>
              <a:rPr lang="en-US" sz="1400" dirty="0"/>
              <a:t> </a:t>
            </a:r>
            <a:r>
              <a:rPr lang="en-US" sz="1400" dirty="0" err="1"/>
              <a:t>d'une</a:t>
            </a:r>
            <a:r>
              <a:rPr lang="en-US" sz="1400" dirty="0"/>
              <a:t> opinion </a:t>
            </a:r>
            <a:r>
              <a:rPr lang="en-US" sz="1400" dirty="0" err="1"/>
              <a:t>publique</a:t>
            </a:r>
            <a:r>
              <a:rPr lang="en-US" sz="1400" dirty="0"/>
              <a:t> </a:t>
            </a:r>
            <a:r>
              <a:rPr lang="en-US" sz="1400" dirty="0" err="1"/>
              <a:t>souvent</a:t>
            </a:r>
            <a:r>
              <a:rPr lang="en-US" sz="1400" dirty="0"/>
              <a:t> </a:t>
            </a:r>
            <a:r>
              <a:rPr lang="en-US" sz="1400" dirty="0" err="1"/>
              <a:t>perdue</a:t>
            </a:r>
            <a:r>
              <a:rPr lang="en-US" sz="1400" dirty="0"/>
              <a:t> au </a:t>
            </a:r>
            <a:r>
              <a:rPr lang="en-US" sz="1400" dirty="0" err="1"/>
              <a:t>sein</a:t>
            </a:r>
            <a:r>
              <a:rPr lang="en-US" sz="1400" dirty="0"/>
              <a:t> de ce </a:t>
            </a:r>
            <a:r>
              <a:rPr lang="en-US" sz="1400" dirty="0" err="1"/>
              <a:t>maelström</a:t>
            </a:r>
            <a:r>
              <a:rPr lang="en-US" sz="1400" dirty="0"/>
              <a:t>. </a:t>
            </a:r>
            <a:r>
              <a:rPr lang="en-US" sz="1400" dirty="0" err="1"/>
              <a:t>Une</a:t>
            </a:r>
            <a:r>
              <a:rPr lang="en-US" sz="1400" dirty="0"/>
              <a:t> chose </a:t>
            </a:r>
            <a:r>
              <a:rPr lang="en-US" sz="1400" dirty="0" err="1"/>
              <a:t>est</a:t>
            </a:r>
            <a:r>
              <a:rPr lang="en-US" sz="1400" dirty="0"/>
              <a:t> </a:t>
            </a:r>
            <a:r>
              <a:rPr lang="en-US" sz="1400" dirty="0" err="1"/>
              <a:t>sûre</a:t>
            </a:r>
            <a:r>
              <a:rPr lang="en-US" sz="1400" dirty="0"/>
              <a:t>, l’IA </a:t>
            </a:r>
            <a:r>
              <a:rPr lang="en-US" sz="1400" dirty="0" err="1"/>
              <a:t>occupe</a:t>
            </a:r>
            <a:r>
              <a:rPr lang="en-US" sz="1400" dirty="0"/>
              <a:t> les </a:t>
            </a:r>
            <a:r>
              <a:rPr lang="en-US" sz="1400" dirty="0" err="1"/>
              <a:t>pensées</a:t>
            </a:r>
            <a:r>
              <a:rPr lang="en-US" sz="1400" dirty="0"/>
              <a:t> et </a:t>
            </a:r>
            <a:r>
              <a:rPr lang="en-US" sz="1400" dirty="0" err="1"/>
              <a:t>vient</a:t>
            </a:r>
            <a:r>
              <a:rPr lang="en-US" sz="1400" dirty="0"/>
              <a:t> </a:t>
            </a:r>
            <a:r>
              <a:rPr lang="en-US" sz="1400" dirty="0" err="1"/>
              <a:t>bouleverser</a:t>
            </a:r>
            <a:r>
              <a:rPr lang="en-US" sz="1400" dirty="0"/>
              <a:t> </a:t>
            </a:r>
            <a:r>
              <a:rPr lang="en-US" sz="1400" dirty="0" err="1"/>
              <a:t>notre</a:t>
            </a:r>
            <a:r>
              <a:rPr lang="en-US" sz="1400" dirty="0"/>
              <a:t> </a:t>
            </a:r>
            <a:r>
              <a:rPr lang="en-US" sz="1400" dirty="0" err="1"/>
              <a:t>droit.Le</a:t>
            </a:r>
            <a:r>
              <a:rPr lang="en-US" sz="1400" dirty="0"/>
              <a:t> </a:t>
            </a:r>
            <a:r>
              <a:rPr lang="en-US" sz="1400" dirty="0" err="1"/>
              <a:t>présent</a:t>
            </a:r>
            <a:r>
              <a:rPr lang="en-US" sz="1400" dirty="0"/>
              <a:t> guide propose </a:t>
            </a:r>
            <a:r>
              <a:rPr lang="en-US" sz="1400" dirty="0" err="1"/>
              <a:t>une</a:t>
            </a:r>
            <a:r>
              <a:rPr lang="en-US" sz="1400" dirty="0"/>
              <a:t> </a:t>
            </a:r>
            <a:r>
              <a:rPr lang="en-US" sz="1400" dirty="0" err="1"/>
              <a:t>réflexion</a:t>
            </a:r>
            <a:r>
              <a:rPr lang="en-US" sz="1400" dirty="0"/>
              <a:t> </a:t>
            </a:r>
            <a:r>
              <a:rPr lang="en-US" sz="1400" dirty="0" err="1"/>
              <a:t>pragmatique</a:t>
            </a:r>
            <a:r>
              <a:rPr lang="en-US" sz="1400" dirty="0"/>
              <a:t> et </a:t>
            </a:r>
            <a:r>
              <a:rPr lang="en-US" sz="1400" dirty="0" err="1"/>
              <a:t>pratique</a:t>
            </a:r>
            <a:r>
              <a:rPr lang="en-US" sz="1400" dirty="0"/>
              <a:t> </a:t>
            </a:r>
            <a:r>
              <a:rPr lang="en-US" sz="1400" dirty="0" err="1"/>
              <a:t>sur</a:t>
            </a:r>
            <a:r>
              <a:rPr lang="en-US" sz="1400" dirty="0"/>
              <a:t> </a:t>
            </a:r>
            <a:r>
              <a:rPr lang="en-US" sz="1400" dirty="0" err="1"/>
              <a:t>l’impact</a:t>
            </a:r>
            <a:r>
              <a:rPr lang="en-US" sz="1400" dirty="0"/>
              <a:t> des </a:t>
            </a:r>
            <a:r>
              <a:rPr lang="en-US" sz="1400" dirty="0" err="1"/>
              <a:t>progrès</a:t>
            </a:r>
            <a:r>
              <a:rPr lang="en-US" sz="1400" dirty="0"/>
              <a:t> techniques </a:t>
            </a:r>
            <a:r>
              <a:rPr lang="en-US" sz="1400" dirty="0" err="1"/>
              <a:t>associés</a:t>
            </a:r>
            <a:r>
              <a:rPr lang="en-US" sz="1400" dirty="0"/>
              <a:t> à l’intelligence artificielle dans </a:t>
            </a:r>
            <a:r>
              <a:rPr lang="en-US" sz="1400" dirty="0" err="1"/>
              <a:t>nos</a:t>
            </a:r>
            <a:r>
              <a:rPr lang="en-US" sz="1400" dirty="0"/>
              <a:t> </a:t>
            </a:r>
            <a:r>
              <a:rPr lang="en-US" sz="1400" dirty="0" err="1"/>
              <a:t>sociétés</a:t>
            </a:r>
            <a:r>
              <a:rPr lang="en-US" sz="1400" dirty="0"/>
              <a:t> </a:t>
            </a:r>
            <a:r>
              <a:rPr lang="en-US" sz="1400" dirty="0" err="1"/>
              <a:t>dites</a:t>
            </a:r>
            <a:r>
              <a:rPr lang="en-US" sz="1400" dirty="0"/>
              <a:t> </a:t>
            </a:r>
            <a:r>
              <a:rPr lang="en-US" sz="1400" dirty="0" err="1"/>
              <a:t>modernes</a:t>
            </a:r>
            <a:r>
              <a:rPr lang="en-US" sz="1400" dirty="0"/>
              <a:t>. Les questions </a:t>
            </a:r>
            <a:r>
              <a:rPr lang="en-US" sz="1400" dirty="0" err="1"/>
              <a:t>sont</a:t>
            </a:r>
            <a:r>
              <a:rPr lang="en-US" sz="1400" dirty="0"/>
              <a:t> </a:t>
            </a:r>
            <a:r>
              <a:rPr lang="en-US" sz="1400" dirty="0" err="1"/>
              <a:t>nombreuses</a:t>
            </a:r>
            <a:r>
              <a:rPr lang="en-US" sz="1400" dirty="0"/>
              <a:t> : comment </a:t>
            </a:r>
            <a:r>
              <a:rPr lang="en-US" sz="1400" dirty="0" err="1"/>
              <a:t>appréhender</a:t>
            </a:r>
            <a:r>
              <a:rPr lang="en-US" sz="1400" dirty="0"/>
              <a:t> l’IA ? Comment en </a:t>
            </a:r>
            <a:r>
              <a:rPr lang="en-US" sz="1400" dirty="0" err="1"/>
              <a:t>réguler</a:t>
            </a:r>
            <a:r>
              <a:rPr lang="en-US" sz="1400" dirty="0"/>
              <a:t> </a:t>
            </a:r>
            <a:r>
              <a:rPr lang="en-US" sz="1400" dirty="0" err="1"/>
              <a:t>l’utilisation</a:t>
            </a:r>
            <a:r>
              <a:rPr lang="en-US" sz="1400" dirty="0"/>
              <a:t> ? Comment </a:t>
            </a:r>
            <a:r>
              <a:rPr lang="en-US" sz="1400" dirty="0" err="1"/>
              <a:t>accompagner</a:t>
            </a:r>
            <a:r>
              <a:rPr lang="en-US" sz="1400" dirty="0"/>
              <a:t> les </a:t>
            </a:r>
            <a:r>
              <a:rPr lang="en-US" sz="1400" dirty="0" err="1"/>
              <a:t>extraordinaires</a:t>
            </a:r>
            <a:r>
              <a:rPr lang="en-US" sz="1400" dirty="0"/>
              <a:t> </a:t>
            </a:r>
            <a:r>
              <a:rPr lang="en-US" sz="1400" dirty="0" err="1"/>
              <a:t>promesses</a:t>
            </a:r>
            <a:r>
              <a:rPr lang="en-US" sz="1400" dirty="0"/>
              <a:t> de l’IA tout en se </a:t>
            </a:r>
            <a:r>
              <a:rPr lang="en-US" sz="1400" dirty="0" err="1"/>
              <a:t>protégeant</a:t>
            </a:r>
            <a:r>
              <a:rPr lang="en-US" sz="1400" dirty="0"/>
              <a:t> </a:t>
            </a:r>
            <a:r>
              <a:rPr lang="en-US" sz="1400" dirty="0" err="1"/>
              <a:t>contre</a:t>
            </a:r>
            <a:r>
              <a:rPr lang="en-US" sz="1400" dirty="0"/>
              <a:t> les </a:t>
            </a:r>
            <a:r>
              <a:rPr lang="en-US" sz="1400" dirty="0" err="1"/>
              <a:t>risques</a:t>
            </a:r>
            <a:r>
              <a:rPr lang="en-US" sz="1400" dirty="0"/>
              <a:t> </a:t>
            </a:r>
            <a:r>
              <a:rPr lang="en-US" sz="1400" dirty="0" err="1"/>
              <a:t>incroyables</a:t>
            </a:r>
            <a:r>
              <a:rPr lang="en-US" sz="1400" dirty="0"/>
              <a:t> qu’elle </a:t>
            </a:r>
            <a:r>
              <a:rPr lang="en-US" sz="1400" dirty="0" err="1"/>
              <a:t>génère</a:t>
            </a:r>
            <a:r>
              <a:rPr lang="en-US" sz="1400" dirty="0"/>
              <a:t> ?Au travers </a:t>
            </a:r>
            <a:r>
              <a:rPr lang="en-US" sz="1400" dirty="0" err="1"/>
              <a:t>d’exemples</a:t>
            </a:r>
            <a:r>
              <a:rPr lang="en-US" sz="1400" dirty="0"/>
              <a:t> </a:t>
            </a:r>
            <a:r>
              <a:rPr lang="en-US" sz="1400" dirty="0" err="1"/>
              <a:t>concrets</a:t>
            </a:r>
            <a:r>
              <a:rPr lang="en-US" sz="1400" dirty="0"/>
              <a:t> </a:t>
            </a:r>
            <a:r>
              <a:rPr lang="en-US" sz="1400" dirty="0" err="1"/>
              <a:t>touchant</a:t>
            </a:r>
            <a:r>
              <a:rPr lang="en-US" sz="1400" dirty="0"/>
              <a:t> aussi </a:t>
            </a:r>
            <a:r>
              <a:rPr lang="en-US" sz="1400" dirty="0" err="1"/>
              <a:t>bien</a:t>
            </a:r>
            <a:r>
              <a:rPr lang="en-US" sz="1400" dirty="0"/>
              <a:t> la </a:t>
            </a:r>
            <a:r>
              <a:rPr lang="en-US" sz="1400" dirty="0" err="1"/>
              <a:t>sphère</a:t>
            </a:r>
            <a:r>
              <a:rPr lang="en-US" sz="1400" dirty="0"/>
              <a:t> </a:t>
            </a:r>
            <a:r>
              <a:rPr lang="en-US" sz="1400" dirty="0" err="1"/>
              <a:t>privée</a:t>
            </a:r>
            <a:r>
              <a:rPr lang="en-US" sz="1400" dirty="0"/>
              <a:t> </a:t>
            </a:r>
            <a:r>
              <a:rPr lang="en-US" sz="1400" dirty="0" err="1"/>
              <a:t>individuelle</a:t>
            </a:r>
            <a:r>
              <a:rPr lang="en-US" sz="1400" dirty="0"/>
              <a:t>, la </a:t>
            </a:r>
            <a:r>
              <a:rPr lang="en-US" sz="1400" dirty="0" err="1"/>
              <a:t>sphère</a:t>
            </a:r>
            <a:r>
              <a:rPr lang="en-US" sz="1400" dirty="0"/>
              <a:t> </a:t>
            </a:r>
            <a:r>
              <a:rPr lang="en-US" sz="1400" dirty="0" err="1"/>
              <a:t>professionnelle</a:t>
            </a:r>
            <a:r>
              <a:rPr lang="en-US" sz="1400" dirty="0"/>
              <a:t> de </a:t>
            </a:r>
            <a:r>
              <a:rPr lang="en-US" sz="1400" dirty="0" err="1"/>
              <a:t>l’entreprise</a:t>
            </a:r>
            <a:r>
              <a:rPr lang="en-US" sz="1400" dirty="0"/>
              <a:t> ou la </a:t>
            </a:r>
            <a:r>
              <a:rPr lang="en-US" sz="1400" dirty="0" err="1"/>
              <a:t>sphère</a:t>
            </a:r>
            <a:r>
              <a:rPr lang="en-US" sz="1400" dirty="0"/>
              <a:t> </a:t>
            </a:r>
            <a:r>
              <a:rPr lang="en-US" sz="1400" dirty="0" err="1"/>
              <a:t>publique</a:t>
            </a:r>
            <a:r>
              <a:rPr lang="en-US" sz="1400" dirty="0"/>
              <a:t> </a:t>
            </a:r>
            <a:r>
              <a:rPr lang="en-US" sz="1400" dirty="0" err="1"/>
              <a:t>étatique</a:t>
            </a:r>
            <a:r>
              <a:rPr lang="en-US" sz="1400" dirty="0"/>
              <a:t>, ce guide </a:t>
            </a:r>
            <a:r>
              <a:rPr lang="en-US" sz="1400" dirty="0" err="1"/>
              <a:t>s’attache</a:t>
            </a:r>
            <a:r>
              <a:rPr lang="en-US" sz="1400" dirty="0"/>
              <a:t> à </a:t>
            </a:r>
            <a:r>
              <a:rPr lang="en-US" sz="1400" dirty="0" err="1"/>
              <a:t>éclairer</a:t>
            </a:r>
            <a:r>
              <a:rPr lang="en-US" sz="1400" dirty="0"/>
              <a:t> le </a:t>
            </a:r>
            <a:r>
              <a:rPr lang="en-US" sz="1400" dirty="0" err="1"/>
              <a:t>lecteur</a:t>
            </a:r>
            <a:r>
              <a:rPr lang="en-US" sz="1400" dirty="0"/>
              <a:t> </a:t>
            </a:r>
            <a:r>
              <a:rPr lang="en-US" sz="1400" dirty="0" err="1"/>
              <a:t>sur</a:t>
            </a:r>
            <a:r>
              <a:rPr lang="en-US" sz="1400" dirty="0"/>
              <a:t> ce </a:t>
            </a:r>
            <a:r>
              <a:rPr lang="en-US" sz="1400" dirty="0" err="1"/>
              <a:t>qu’est</a:t>
            </a:r>
            <a:r>
              <a:rPr lang="en-US" sz="1400" dirty="0"/>
              <a:t> l’IA et ce qu’elle </a:t>
            </a:r>
            <a:r>
              <a:rPr lang="en-US" sz="1400" dirty="0" err="1"/>
              <a:t>n’est</a:t>
            </a:r>
            <a:r>
              <a:rPr lang="en-US" sz="1400" dirty="0"/>
              <a:t> pas ; </a:t>
            </a:r>
            <a:r>
              <a:rPr lang="en-US" sz="1400" dirty="0" err="1"/>
              <a:t>sur</a:t>
            </a:r>
            <a:r>
              <a:rPr lang="en-US" sz="1400" dirty="0"/>
              <a:t> les </a:t>
            </a:r>
            <a:r>
              <a:rPr lang="en-US" sz="1400" dirty="0" err="1"/>
              <a:t>risques</a:t>
            </a:r>
            <a:r>
              <a:rPr lang="en-US" sz="1400" dirty="0"/>
              <a:t> </a:t>
            </a:r>
            <a:r>
              <a:rPr lang="en-US" sz="1400" dirty="0" err="1"/>
              <a:t>actuels</a:t>
            </a:r>
            <a:r>
              <a:rPr lang="en-US" sz="1400" dirty="0"/>
              <a:t> et à </a:t>
            </a:r>
            <a:r>
              <a:rPr lang="en-US" sz="1400" dirty="0" err="1"/>
              <a:t>venir</a:t>
            </a:r>
            <a:r>
              <a:rPr lang="en-US" sz="1400" dirty="0"/>
              <a:t> </a:t>
            </a:r>
            <a:r>
              <a:rPr lang="en-US" sz="1400" dirty="0" err="1"/>
              <a:t>d’une</a:t>
            </a:r>
            <a:r>
              <a:rPr lang="en-US" sz="1400" dirty="0"/>
              <a:t> IA sans </a:t>
            </a:r>
            <a:r>
              <a:rPr lang="en-US" sz="1400" dirty="0" err="1"/>
              <a:t>limite</a:t>
            </a:r>
            <a:r>
              <a:rPr lang="en-US" sz="1400" dirty="0"/>
              <a:t> et sans </a:t>
            </a:r>
            <a:r>
              <a:rPr lang="en-US" sz="1400" dirty="0" err="1"/>
              <a:t>droit.Les</a:t>
            </a:r>
            <a:r>
              <a:rPr lang="en-US" sz="1400" dirty="0"/>
              <a:t> questions </a:t>
            </a:r>
            <a:r>
              <a:rPr lang="en-US" sz="1400" dirty="0" err="1"/>
              <a:t>éthiques</a:t>
            </a:r>
            <a:r>
              <a:rPr lang="en-US" sz="1400" dirty="0"/>
              <a:t> et </a:t>
            </a:r>
            <a:r>
              <a:rPr lang="en-US" sz="1400" dirty="0" err="1"/>
              <a:t>juridiques</a:t>
            </a:r>
            <a:r>
              <a:rPr lang="en-US" sz="1400" dirty="0"/>
              <a:t> </a:t>
            </a:r>
            <a:r>
              <a:rPr lang="en-US" sz="1400" dirty="0" err="1"/>
              <a:t>seront</a:t>
            </a:r>
            <a:r>
              <a:rPr lang="en-US" sz="1400" dirty="0"/>
              <a:t> au </a:t>
            </a:r>
            <a:r>
              <a:rPr lang="en-US" sz="1400" dirty="0" err="1"/>
              <a:t>cœur</a:t>
            </a:r>
            <a:r>
              <a:rPr lang="en-US" sz="1400" dirty="0"/>
              <a:t> de </a:t>
            </a:r>
            <a:r>
              <a:rPr lang="en-US" sz="1400" dirty="0" err="1"/>
              <a:t>cette</a:t>
            </a:r>
            <a:r>
              <a:rPr lang="en-US" sz="1400" dirty="0"/>
              <a:t> </a:t>
            </a:r>
            <a:r>
              <a:rPr lang="en-US" sz="1400" dirty="0" err="1"/>
              <a:t>réflexion</a:t>
            </a:r>
            <a:r>
              <a:rPr lang="en-US" sz="1400" dirty="0"/>
              <a:t> </a:t>
            </a:r>
            <a:r>
              <a:rPr lang="en-US" sz="1400" dirty="0" err="1"/>
              <a:t>transversale</a:t>
            </a:r>
            <a:r>
              <a:rPr lang="en-US" sz="1400" dirty="0"/>
              <a:t> </a:t>
            </a:r>
            <a:r>
              <a:rPr lang="en-US" sz="1400" dirty="0" err="1"/>
              <a:t>poussant</a:t>
            </a:r>
            <a:r>
              <a:rPr lang="en-US" sz="1400" dirty="0"/>
              <a:t> </a:t>
            </a:r>
            <a:r>
              <a:rPr lang="en-US" sz="1400" dirty="0" err="1"/>
              <a:t>notre</a:t>
            </a:r>
            <a:r>
              <a:rPr lang="en-US" sz="1400" dirty="0"/>
              <a:t> </a:t>
            </a:r>
            <a:r>
              <a:rPr lang="en-US" sz="1400" dirty="0" err="1"/>
              <a:t>droit</a:t>
            </a:r>
            <a:r>
              <a:rPr lang="en-US" sz="1400" dirty="0"/>
              <a:t> dans </a:t>
            </a:r>
            <a:r>
              <a:rPr lang="en-US" sz="1400" dirty="0" err="1"/>
              <a:t>ses</a:t>
            </a:r>
            <a:r>
              <a:rPr lang="en-US" sz="1400" dirty="0"/>
              <a:t> </a:t>
            </a:r>
            <a:r>
              <a:rPr lang="en-US" sz="1400" dirty="0" err="1"/>
              <a:t>limites</a:t>
            </a:r>
            <a:r>
              <a:rPr lang="en-US" sz="1400" dirty="0"/>
              <a:t>. </a:t>
            </a:r>
            <a:r>
              <a:rPr lang="en-US" sz="1400" dirty="0" err="1"/>
              <a:t>Mais</a:t>
            </a:r>
            <a:r>
              <a:rPr lang="en-US" sz="1400" dirty="0"/>
              <a:t> </a:t>
            </a:r>
            <a:r>
              <a:rPr lang="en-US" sz="1400" dirty="0" err="1"/>
              <a:t>n’est-ce</a:t>
            </a:r>
            <a:r>
              <a:rPr lang="en-US" sz="1400" dirty="0"/>
              <a:t> pas </a:t>
            </a:r>
            <a:r>
              <a:rPr lang="en-US" sz="1400" dirty="0" err="1"/>
              <a:t>avant</a:t>
            </a:r>
            <a:r>
              <a:rPr lang="en-US" sz="1400" dirty="0"/>
              <a:t> tout un </a:t>
            </a:r>
            <a:r>
              <a:rPr lang="en-US" sz="1400" dirty="0" err="1"/>
              <a:t>éternel</a:t>
            </a:r>
            <a:r>
              <a:rPr lang="en-US" sz="1400" dirty="0"/>
              <a:t> recommencement ? </a:t>
            </a:r>
            <a:r>
              <a:rPr lang="en-US" sz="1400" dirty="0" err="1"/>
              <a:t>Peut</a:t>
            </a:r>
            <a:r>
              <a:rPr lang="en-US" sz="1400" dirty="0"/>
              <a:t>-on </a:t>
            </a:r>
            <a:r>
              <a:rPr lang="en-US" sz="1400" dirty="0" err="1"/>
              <a:t>parler</a:t>
            </a:r>
            <a:r>
              <a:rPr lang="en-US" sz="1400" dirty="0"/>
              <a:t> de vide </a:t>
            </a:r>
            <a:r>
              <a:rPr lang="en-US" sz="1400" dirty="0" err="1"/>
              <a:t>juridique</a:t>
            </a:r>
            <a:r>
              <a:rPr lang="en-US" sz="1400" dirty="0"/>
              <a:t> </a:t>
            </a:r>
            <a:r>
              <a:rPr lang="en-US" sz="1400" dirty="0" err="1"/>
              <a:t>comme</a:t>
            </a:r>
            <a:r>
              <a:rPr lang="en-US" sz="1400" dirty="0"/>
              <a:t> </a:t>
            </a:r>
            <a:r>
              <a:rPr lang="en-US" sz="1400" dirty="0" err="1"/>
              <a:t>ceux</a:t>
            </a:r>
            <a:r>
              <a:rPr lang="en-US" sz="1400" dirty="0"/>
              <a:t> qui se </a:t>
            </a:r>
            <a:r>
              <a:rPr lang="en-US" sz="1400" dirty="0" err="1"/>
              <a:t>trompaient</a:t>
            </a:r>
            <a:r>
              <a:rPr lang="en-US" sz="1400" dirty="0"/>
              <a:t> </a:t>
            </a:r>
            <a:r>
              <a:rPr lang="en-US" sz="1400" dirty="0" err="1"/>
              <a:t>lors</a:t>
            </a:r>
            <a:r>
              <a:rPr lang="en-US" sz="1400" dirty="0"/>
              <a:t> de la naissance </a:t>
            </a:r>
            <a:r>
              <a:rPr lang="en-US" sz="1400" dirty="0" err="1"/>
              <a:t>d’internet</a:t>
            </a:r>
            <a:r>
              <a:rPr lang="en-US" sz="1400" dirty="0"/>
              <a:t> ? </a:t>
            </a:r>
            <a:r>
              <a:rPr lang="en-US" sz="1400" dirty="0" err="1"/>
              <a:t>Certainement</a:t>
            </a:r>
            <a:r>
              <a:rPr lang="en-US" sz="1400" dirty="0"/>
              <a:t> pas. </a:t>
            </a:r>
            <a:r>
              <a:rPr lang="en-US" sz="1400" dirty="0" err="1"/>
              <a:t>Comme</a:t>
            </a:r>
            <a:r>
              <a:rPr lang="en-US" sz="1400" dirty="0"/>
              <a:t> nous le </a:t>
            </a:r>
            <a:r>
              <a:rPr lang="en-US" sz="1400" dirty="0" err="1"/>
              <a:t>verrons</a:t>
            </a:r>
            <a:r>
              <a:rPr lang="en-US" sz="1400" dirty="0"/>
              <a:t>, </a:t>
            </a:r>
            <a:r>
              <a:rPr lang="en-US" sz="1400" dirty="0" err="1"/>
              <a:t>c’est</a:t>
            </a:r>
            <a:r>
              <a:rPr lang="en-US" sz="1400" dirty="0"/>
              <a:t> </a:t>
            </a:r>
            <a:r>
              <a:rPr lang="en-US" sz="1400" dirty="0" err="1"/>
              <a:t>bien</a:t>
            </a:r>
            <a:r>
              <a:rPr lang="en-US" sz="1400" dirty="0"/>
              <a:t> en </a:t>
            </a:r>
            <a:r>
              <a:rPr lang="en-US" sz="1400" dirty="0" err="1"/>
              <a:t>appliquant</a:t>
            </a:r>
            <a:r>
              <a:rPr lang="en-US" sz="1400" dirty="0"/>
              <a:t> </a:t>
            </a:r>
            <a:r>
              <a:rPr lang="en-US" sz="1400" dirty="0" err="1"/>
              <a:t>ses</a:t>
            </a:r>
            <a:r>
              <a:rPr lang="en-US" sz="1400" dirty="0"/>
              <a:t> </a:t>
            </a:r>
            <a:r>
              <a:rPr lang="en-US" sz="1400" dirty="0" err="1"/>
              <a:t>fondamentaux</a:t>
            </a:r>
            <a:r>
              <a:rPr lang="en-US" sz="1400" dirty="0"/>
              <a:t> que le </a:t>
            </a:r>
            <a:r>
              <a:rPr lang="en-US" sz="1400" dirty="0" err="1"/>
              <a:t>professionnel</a:t>
            </a:r>
            <a:r>
              <a:rPr lang="en-US" sz="1400" dirty="0"/>
              <a:t> du </a:t>
            </a:r>
            <a:r>
              <a:rPr lang="en-US" sz="1400" dirty="0" err="1"/>
              <a:t>droit</a:t>
            </a:r>
            <a:r>
              <a:rPr lang="en-US" sz="1400" dirty="0"/>
              <a:t> </a:t>
            </a:r>
            <a:r>
              <a:rPr lang="en-US" sz="1400" dirty="0" err="1"/>
              <a:t>participera</a:t>
            </a:r>
            <a:r>
              <a:rPr lang="en-US" sz="1400" dirty="0"/>
              <a:t> </a:t>
            </a:r>
            <a:r>
              <a:rPr lang="en-US" sz="1400" dirty="0" err="1"/>
              <a:t>activement</a:t>
            </a:r>
            <a:r>
              <a:rPr lang="en-US" sz="1400" dirty="0"/>
              <a:t> et </a:t>
            </a:r>
            <a:r>
              <a:rPr lang="en-US" sz="1400" dirty="0" err="1"/>
              <a:t>efficacement</a:t>
            </a:r>
            <a:r>
              <a:rPr lang="en-US" sz="1400" dirty="0"/>
              <a:t> à la </a:t>
            </a:r>
            <a:r>
              <a:rPr lang="en-US" sz="1400" dirty="0" err="1"/>
              <a:t>régulation</a:t>
            </a:r>
            <a:r>
              <a:rPr lang="en-US" sz="1400" dirty="0"/>
              <a:t> et au </a:t>
            </a:r>
            <a:r>
              <a:rPr lang="en-US" sz="1400" dirty="0" err="1"/>
              <a:t>développement</a:t>
            </a:r>
            <a:r>
              <a:rPr lang="en-US" sz="1400" dirty="0"/>
              <a:t> de l’intelligence artificielle. L’IA </a:t>
            </a:r>
            <a:r>
              <a:rPr lang="en-US" sz="1400" dirty="0" err="1"/>
              <a:t>est</a:t>
            </a:r>
            <a:r>
              <a:rPr lang="en-US" sz="1400" dirty="0"/>
              <a:t> </a:t>
            </a:r>
            <a:r>
              <a:rPr lang="en-US" sz="1400" dirty="0" err="1"/>
              <a:t>ainsi</a:t>
            </a:r>
            <a:r>
              <a:rPr lang="en-US" sz="1400" dirty="0"/>
              <a:t> </a:t>
            </a:r>
            <a:r>
              <a:rPr lang="en-US" sz="1400" dirty="0" err="1"/>
              <a:t>soit</a:t>
            </a:r>
            <a:r>
              <a:rPr lang="en-US" sz="1400" dirty="0"/>
              <a:t> objet </a:t>
            </a:r>
            <a:r>
              <a:rPr lang="en-US" sz="1400" dirty="0" err="1"/>
              <a:t>soit</a:t>
            </a:r>
            <a:r>
              <a:rPr lang="en-US" sz="1400" dirty="0"/>
              <a:t> </a:t>
            </a:r>
            <a:r>
              <a:rPr lang="en-US" sz="1400" dirty="0" err="1"/>
              <a:t>acteur</a:t>
            </a:r>
            <a:r>
              <a:rPr lang="en-US" sz="1400" dirty="0"/>
              <a:t> de la relation </a:t>
            </a:r>
            <a:r>
              <a:rPr lang="en-US" sz="1400" dirty="0" err="1"/>
              <a:t>contractuelle</a:t>
            </a:r>
            <a:r>
              <a:rPr lang="en-US" sz="1400" dirty="0"/>
              <a:t>. Il nous </a:t>
            </a:r>
            <a:r>
              <a:rPr lang="en-US" sz="1400" dirty="0" err="1"/>
              <a:t>appartient</a:t>
            </a:r>
            <a:r>
              <a:rPr lang="en-US" sz="1400" dirty="0"/>
              <a:t> dans ce </a:t>
            </a:r>
            <a:r>
              <a:rPr lang="en-US" sz="1400" dirty="0" err="1"/>
              <a:t>contexte</a:t>
            </a:r>
            <a:r>
              <a:rPr lang="en-US" sz="1400" dirty="0"/>
              <a:t> de clarifier </a:t>
            </a:r>
            <a:r>
              <a:rPr lang="en-US" sz="1400" dirty="0" err="1"/>
              <a:t>sa</a:t>
            </a:r>
            <a:r>
              <a:rPr lang="en-US" sz="1400" dirty="0"/>
              <a:t> </a:t>
            </a:r>
            <a:r>
              <a:rPr lang="en-US" sz="1400" dirty="0" err="1"/>
              <a:t>responsabilité</a:t>
            </a:r>
            <a:r>
              <a:rPr lang="en-US" sz="1400" dirty="0"/>
              <a:t> en </a:t>
            </a:r>
            <a:r>
              <a:rPr lang="en-US" sz="1400" dirty="0" err="1"/>
              <a:t>tant</a:t>
            </a:r>
            <a:r>
              <a:rPr lang="en-US" sz="1400" dirty="0"/>
              <a:t> que cause ou </a:t>
            </a:r>
            <a:r>
              <a:rPr lang="en-US" sz="1400" dirty="0" err="1"/>
              <a:t>acteur</a:t>
            </a:r>
            <a:r>
              <a:rPr lang="en-US" sz="1400" dirty="0"/>
              <a:t> du </a:t>
            </a:r>
            <a:r>
              <a:rPr lang="en-US" sz="1400" dirty="0" err="1"/>
              <a:t>dommage</a:t>
            </a:r>
            <a:r>
              <a:rPr lang="en-US" sz="1400" dirty="0"/>
              <a:t>. Nous </a:t>
            </a:r>
            <a:r>
              <a:rPr lang="en-US" sz="1400" dirty="0" err="1"/>
              <a:t>devrons</a:t>
            </a:r>
            <a:r>
              <a:rPr lang="en-US" sz="1400" dirty="0"/>
              <a:t> aussi nous </a:t>
            </a:r>
            <a:r>
              <a:rPr lang="en-US" sz="1400" dirty="0" err="1"/>
              <a:t>interroger</a:t>
            </a:r>
            <a:r>
              <a:rPr lang="en-US" sz="1400" dirty="0"/>
              <a:t> </a:t>
            </a:r>
            <a:r>
              <a:rPr lang="en-US" sz="1400" dirty="0" err="1"/>
              <a:t>sur</a:t>
            </a:r>
            <a:r>
              <a:rPr lang="en-US" sz="1400" dirty="0"/>
              <a:t> le sort des </a:t>
            </a:r>
            <a:r>
              <a:rPr lang="en-US" sz="1400" dirty="0" err="1"/>
              <a:t>créations</a:t>
            </a:r>
            <a:r>
              <a:rPr lang="en-US" sz="1400" dirty="0"/>
              <a:t> </a:t>
            </a:r>
            <a:r>
              <a:rPr lang="en-US" sz="1400" dirty="0" err="1"/>
              <a:t>produites</a:t>
            </a:r>
            <a:r>
              <a:rPr lang="en-US" sz="1400" dirty="0"/>
              <a:t> par l’IA ou encore </a:t>
            </a:r>
            <a:r>
              <a:rPr lang="en-US" sz="1400" dirty="0" err="1"/>
              <a:t>sur</a:t>
            </a:r>
            <a:r>
              <a:rPr lang="en-US" sz="1400" dirty="0"/>
              <a:t> son impact au regard des </a:t>
            </a:r>
            <a:r>
              <a:rPr lang="en-US" sz="1400" dirty="0" err="1"/>
              <a:t>activités</a:t>
            </a:r>
            <a:r>
              <a:rPr lang="en-US" sz="1400" dirty="0"/>
              <a:t> de </a:t>
            </a:r>
            <a:r>
              <a:rPr lang="en-US" sz="1400" dirty="0" err="1"/>
              <a:t>chacun</a:t>
            </a:r>
            <a:r>
              <a:rPr lang="en-US" sz="1400" dirty="0"/>
              <a:t>, des </a:t>
            </a:r>
            <a:r>
              <a:rPr lang="en-US" sz="1400" dirty="0" err="1"/>
              <a:t>compétences</a:t>
            </a:r>
            <a:r>
              <a:rPr lang="en-US" sz="1400" dirty="0"/>
              <a:t> et des </a:t>
            </a:r>
            <a:r>
              <a:rPr lang="en-US" sz="1400" dirty="0" err="1"/>
              <a:t>métiers.Ainsi</a:t>
            </a:r>
            <a:r>
              <a:rPr lang="en-US" sz="1400" dirty="0"/>
              <a:t>, ce guide </a:t>
            </a:r>
            <a:r>
              <a:rPr lang="en-US" sz="1400" dirty="0" err="1"/>
              <a:t>s’adresse</a:t>
            </a:r>
            <a:r>
              <a:rPr lang="en-US" sz="1400" dirty="0"/>
              <a:t> </a:t>
            </a:r>
            <a:r>
              <a:rPr lang="en-US" sz="1400" dirty="0" err="1"/>
              <a:t>généralement</a:t>
            </a:r>
            <a:r>
              <a:rPr lang="en-US" sz="1400" dirty="0"/>
              <a:t> à </a:t>
            </a:r>
            <a:r>
              <a:rPr lang="en-US" sz="1400" dirty="0" err="1"/>
              <a:t>tous</a:t>
            </a:r>
            <a:r>
              <a:rPr lang="en-US" sz="1400" dirty="0"/>
              <a:t> </a:t>
            </a:r>
            <a:r>
              <a:rPr lang="en-US" sz="1400" dirty="0" err="1"/>
              <a:t>ceux</a:t>
            </a:r>
            <a:r>
              <a:rPr lang="en-US" sz="1400" dirty="0"/>
              <a:t> qui </a:t>
            </a:r>
            <a:r>
              <a:rPr lang="en-US" sz="1400" dirty="0" err="1"/>
              <a:t>s’intéressent</a:t>
            </a:r>
            <a:r>
              <a:rPr lang="en-US" sz="1400" dirty="0"/>
              <a:t> à l’IA et plus </a:t>
            </a:r>
            <a:r>
              <a:rPr lang="en-US" sz="1400" dirty="0" err="1"/>
              <a:t>particulièrement</a:t>
            </a:r>
            <a:r>
              <a:rPr lang="en-US" sz="1400" dirty="0"/>
              <a:t> aux </a:t>
            </a:r>
            <a:r>
              <a:rPr lang="en-US" sz="1400" dirty="0" err="1"/>
              <a:t>professionnels</a:t>
            </a:r>
            <a:r>
              <a:rPr lang="en-US" sz="1400" dirty="0"/>
              <a:t> du </a:t>
            </a:r>
            <a:r>
              <a:rPr lang="en-US" sz="1400" dirty="0" err="1"/>
              <a:t>droit</a:t>
            </a:r>
            <a:r>
              <a:rPr lang="en-US" sz="1400" dirty="0"/>
              <a:t> qui en </a:t>
            </a:r>
            <a:r>
              <a:rPr lang="en-US" sz="1400" dirty="0" err="1"/>
              <a:t>auront</a:t>
            </a:r>
            <a:r>
              <a:rPr lang="en-US" sz="1400" dirty="0"/>
              <a:t> </a:t>
            </a:r>
            <a:r>
              <a:rPr lang="en-US" sz="1400" dirty="0" err="1"/>
              <a:t>l’utilité</a:t>
            </a:r>
            <a:r>
              <a:rPr lang="en-US" sz="1400" dirty="0"/>
              <a:t>.</a:t>
            </a:r>
          </a:p>
        </p:txBody>
      </p:sp>
      <p:pic>
        <p:nvPicPr>
          <p:cNvPr id="3076" name="Picture 4" descr="41+NTPksFgL._SY342_"/>
          <p:cNvPicPr>
            <a:picLocks noChangeAspect="1" noChangeArrowheads="1"/>
          </p:cNvPicPr>
          <p:nvPr/>
        </p:nvPicPr>
        <p:blipFill>
          <a:blip r:embed="rId2" cstate="print"/>
          <a:srcRect/>
          <a:stretch>
            <a:fillRect/>
          </a:stretch>
        </p:blipFill>
        <p:spPr bwMode="auto">
          <a:xfrm>
            <a:off x="107950" y="1383506"/>
            <a:ext cx="2305050" cy="3619500"/>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650" y="88107"/>
            <a:ext cx="7772400" cy="1102519"/>
          </a:xfrm>
        </p:spPr>
        <p:txBody>
          <a:bodyPr>
            <a:normAutofit fontScale="90000"/>
          </a:bodyPr>
          <a:lstStyle/>
          <a:p>
            <a:r>
              <a:rPr lang="en-US" sz="2400" b="1" dirty="0"/>
              <a:t>Intelligence Artificielle - Impact </a:t>
            </a:r>
            <a:r>
              <a:rPr lang="en-US" sz="2400" b="1" dirty="0" err="1"/>
              <a:t>sur</a:t>
            </a:r>
            <a:r>
              <a:rPr lang="en-US" sz="2400" b="1" dirty="0"/>
              <a:t> les </a:t>
            </a:r>
            <a:r>
              <a:rPr lang="en-US" sz="2400" b="1" dirty="0" err="1"/>
              <a:t>entreprises</a:t>
            </a:r>
            <a:r>
              <a:rPr lang="en-US" sz="2400" b="1" dirty="0"/>
              <a:t> et le business (2e </a:t>
            </a:r>
            <a:r>
              <a:rPr lang="en-US" sz="2400" b="1" dirty="0" err="1"/>
              <a:t>édition</a:t>
            </a:r>
            <a:r>
              <a:rPr lang="en-US" sz="2400" b="1" dirty="0"/>
              <a:t>) Impact </a:t>
            </a:r>
            <a:r>
              <a:rPr lang="en-US" sz="2400" b="1" dirty="0" err="1"/>
              <a:t>sur</a:t>
            </a:r>
            <a:r>
              <a:rPr lang="en-US" sz="2400" b="1" dirty="0"/>
              <a:t> les </a:t>
            </a:r>
            <a:r>
              <a:rPr lang="en-US" sz="2400" b="1" dirty="0" err="1"/>
              <a:t>entreprises</a:t>
            </a:r>
            <a:r>
              <a:rPr lang="en-US" sz="2400" b="1" dirty="0"/>
              <a:t> et le business (2e </a:t>
            </a:r>
            <a:r>
              <a:rPr lang="en-US" sz="2400" b="1" dirty="0" err="1"/>
              <a:t>édition</a:t>
            </a:r>
            <a:r>
              <a:rPr lang="en-US" sz="2400" b="1" dirty="0"/>
              <a:t>)</a:t>
            </a:r>
          </a:p>
        </p:txBody>
      </p:sp>
      <p:sp>
        <p:nvSpPr>
          <p:cNvPr id="3075" name="Rectangle 3"/>
          <p:cNvSpPr>
            <a:spLocks noGrp="1" noChangeArrowheads="1"/>
          </p:cNvSpPr>
          <p:nvPr>
            <p:ph type="subTitle" idx="1"/>
          </p:nvPr>
        </p:nvSpPr>
        <p:spPr>
          <a:xfrm>
            <a:off x="3492500" y="1221581"/>
            <a:ext cx="5608638" cy="3835004"/>
          </a:xfrm>
        </p:spPr>
        <p:txBody>
          <a:bodyPr>
            <a:normAutofit fontScale="92500" lnSpcReduction="20000"/>
          </a:bodyPr>
          <a:lstStyle/>
          <a:p>
            <a:pPr>
              <a:lnSpc>
                <a:spcPct val="80000"/>
              </a:lnSpc>
            </a:pPr>
            <a:r>
              <a:rPr lang="en-US" sz="1800" dirty="0" err="1"/>
              <a:t>L'Intelligence</a:t>
            </a:r>
            <a:r>
              <a:rPr lang="en-US" sz="1800" dirty="0"/>
              <a:t> Artificielle ou IA </a:t>
            </a:r>
            <a:r>
              <a:rPr lang="en-US" sz="1800" dirty="0" err="1"/>
              <a:t>est</a:t>
            </a:r>
            <a:r>
              <a:rPr lang="en-US" sz="1800" dirty="0"/>
              <a:t> au </a:t>
            </a:r>
            <a:r>
              <a:rPr lang="en-US" sz="1800" dirty="0" err="1"/>
              <a:t>coeur</a:t>
            </a:r>
            <a:r>
              <a:rPr lang="en-US" sz="1800" dirty="0"/>
              <a:t> de </a:t>
            </a:r>
            <a:r>
              <a:rPr lang="en-US" sz="1800" dirty="0" err="1"/>
              <a:t>nombreux</a:t>
            </a:r>
            <a:r>
              <a:rPr lang="en-US" sz="1800" dirty="0"/>
              <a:t> </a:t>
            </a:r>
            <a:r>
              <a:rPr lang="en-US" sz="1800" dirty="0" err="1"/>
              <a:t>débats</a:t>
            </a:r>
            <a:r>
              <a:rPr lang="en-US" sz="1800" dirty="0"/>
              <a:t> et </a:t>
            </a:r>
            <a:r>
              <a:rPr lang="en-US" sz="1800" dirty="0" err="1"/>
              <a:t>est</a:t>
            </a:r>
            <a:r>
              <a:rPr lang="en-US" sz="1800" dirty="0"/>
              <a:t> le </a:t>
            </a:r>
            <a:r>
              <a:rPr lang="en-US" sz="1800" dirty="0" err="1"/>
              <a:t>fer</a:t>
            </a:r>
            <a:r>
              <a:rPr lang="en-US" sz="1800" dirty="0"/>
              <a:t> de lance de beaucoup </a:t>
            </a:r>
            <a:r>
              <a:rPr lang="en-US" sz="1800" dirty="0" err="1"/>
              <a:t>d’entreprises</a:t>
            </a:r>
            <a:r>
              <a:rPr lang="en-US" sz="1800" dirty="0"/>
              <a:t>. Il ne se </a:t>
            </a:r>
            <a:r>
              <a:rPr lang="en-US" sz="1800" dirty="0" err="1"/>
              <a:t>passe</a:t>
            </a:r>
            <a:r>
              <a:rPr lang="en-US" sz="1800" dirty="0"/>
              <a:t> plus </a:t>
            </a:r>
            <a:r>
              <a:rPr lang="en-US" sz="1800" dirty="0" err="1"/>
              <a:t>une</a:t>
            </a:r>
            <a:r>
              <a:rPr lang="en-US" sz="1800" dirty="0"/>
              <a:t> </a:t>
            </a:r>
            <a:r>
              <a:rPr lang="en-US" sz="1800" dirty="0" err="1"/>
              <a:t>journée</a:t>
            </a:r>
            <a:r>
              <a:rPr lang="en-US" sz="1800" dirty="0"/>
              <a:t> sans </a:t>
            </a:r>
            <a:r>
              <a:rPr lang="en-US" sz="1800" dirty="0" err="1"/>
              <a:t>qu'une</a:t>
            </a:r>
            <a:r>
              <a:rPr lang="en-US" sz="1800" dirty="0"/>
              <a:t> communication ne </a:t>
            </a:r>
            <a:r>
              <a:rPr lang="en-US" sz="1800" dirty="0" err="1"/>
              <a:t>soit</a:t>
            </a:r>
            <a:r>
              <a:rPr lang="en-US" sz="1800" dirty="0"/>
              <a:t> </a:t>
            </a:r>
            <a:r>
              <a:rPr lang="en-US" sz="1800" dirty="0" err="1"/>
              <a:t>faite</a:t>
            </a:r>
            <a:r>
              <a:rPr lang="en-US" sz="1800" dirty="0"/>
              <a:t> </a:t>
            </a:r>
            <a:r>
              <a:rPr lang="en-US" sz="1800" dirty="0" err="1"/>
              <a:t>sur</a:t>
            </a:r>
            <a:r>
              <a:rPr lang="en-US" sz="1800" dirty="0"/>
              <a:t> </a:t>
            </a:r>
            <a:r>
              <a:rPr lang="en-US" sz="1800" dirty="0" err="1"/>
              <a:t>une</a:t>
            </a:r>
            <a:r>
              <a:rPr lang="en-US" sz="1800" dirty="0"/>
              <a:t> nouvelle intelligence artificielle capable </a:t>
            </a:r>
            <a:r>
              <a:rPr lang="en-US" sz="1800" dirty="0" err="1"/>
              <a:t>d'en</a:t>
            </a:r>
            <a:r>
              <a:rPr lang="en-US" sz="1800" dirty="0"/>
              <a:t> faire plus que la </a:t>
            </a:r>
            <a:r>
              <a:rPr lang="en-US" sz="1800" dirty="0" err="1"/>
              <a:t>précédente</a:t>
            </a:r>
            <a:r>
              <a:rPr lang="en-US" sz="1800" dirty="0"/>
              <a:t>. La guerre </a:t>
            </a:r>
            <a:r>
              <a:rPr lang="en-US" sz="1800" dirty="0" err="1"/>
              <a:t>industrielle</a:t>
            </a:r>
            <a:r>
              <a:rPr lang="en-US" sz="1800" dirty="0"/>
              <a:t> </a:t>
            </a:r>
            <a:r>
              <a:rPr lang="en-US" sz="1800" dirty="0" err="1"/>
              <a:t>est</a:t>
            </a:r>
            <a:r>
              <a:rPr lang="en-US" sz="1800" dirty="0"/>
              <a:t> </a:t>
            </a:r>
            <a:r>
              <a:rPr lang="en-US" sz="1800" dirty="0" err="1"/>
              <a:t>lancée</a:t>
            </a:r>
            <a:r>
              <a:rPr lang="en-US" sz="1800" dirty="0"/>
              <a:t> et on </a:t>
            </a:r>
            <a:r>
              <a:rPr lang="en-US" sz="1800" dirty="0" err="1"/>
              <a:t>peut</a:t>
            </a:r>
            <a:r>
              <a:rPr lang="en-US" sz="1800" dirty="0"/>
              <a:t> </a:t>
            </a:r>
            <a:r>
              <a:rPr lang="en-US" sz="1800" dirty="0" err="1"/>
              <a:t>facilement</a:t>
            </a:r>
            <a:r>
              <a:rPr lang="en-US" sz="1800" dirty="0"/>
              <a:t> imaginer qu'elle ne se </a:t>
            </a:r>
            <a:r>
              <a:rPr lang="en-US" sz="1800" dirty="0" err="1"/>
              <a:t>terminera</a:t>
            </a:r>
            <a:r>
              <a:rPr lang="en-US" sz="1800" dirty="0"/>
              <a:t> que par </a:t>
            </a:r>
            <a:r>
              <a:rPr lang="en-US" sz="1800" dirty="0" err="1"/>
              <a:t>une</a:t>
            </a:r>
            <a:r>
              <a:rPr lang="en-US" sz="1800" dirty="0"/>
              <a:t> </a:t>
            </a:r>
            <a:r>
              <a:rPr lang="en-US" sz="1800" dirty="0" err="1"/>
              <a:t>entité</a:t>
            </a:r>
            <a:r>
              <a:rPr lang="en-US" sz="1800" dirty="0"/>
              <a:t> artificielle </a:t>
            </a:r>
            <a:r>
              <a:rPr lang="en-US" sz="1800" dirty="0" err="1"/>
              <a:t>égale</a:t>
            </a:r>
            <a:r>
              <a:rPr lang="en-US" sz="1800" dirty="0"/>
              <a:t> ou </a:t>
            </a:r>
            <a:r>
              <a:rPr lang="en-US" sz="1800" dirty="0" err="1"/>
              <a:t>supérieure</a:t>
            </a:r>
            <a:r>
              <a:rPr lang="en-US" sz="1800" dirty="0"/>
              <a:t> à </a:t>
            </a:r>
            <a:r>
              <a:rPr lang="en-US" sz="1800" dirty="0" err="1"/>
              <a:t>l'humain</a:t>
            </a:r>
            <a:r>
              <a:rPr lang="en-US" sz="1800" dirty="0"/>
              <a:t>. </a:t>
            </a:r>
            <a:r>
              <a:rPr lang="en-US" sz="1800" dirty="0" err="1"/>
              <a:t>C'est</a:t>
            </a:r>
            <a:r>
              <a:rPr lang="en-US" sz="1800" dirty="0"/>
              <a:t> dans ce nouveau monde qui se </a:t>
            </a:r>
            <a:r>
              <a:rPr lang="en-US" sz="1800" dirty="0" err="1"/>
              <a:t>prépare</a:t>
            </a:r>
            <a:r>
              <a:rPr lang="en-US" sz="1800" dirty="0"/>
              <a:t> </a:t>
            </a:r>
            <a:r>
              <a:rPr lang="en-US" sz="1800" dirty="0" err="1"/>
              <a:t>qu'apparaît</a:t>
            </a:r>
            <a:r>
              <a:rPr lang="en-US" sz="1800" dirty="0"/>
              <a:t> la </a:t>
            </a:r>
            <a:r>
              <a:rPr lang="en-US" sz="1800" dirty="0" err="1"/>
              <a:t>branche</a:t>
            </a:r>
            <a:r>
              <a:rPr lang="en-US" sz="1800" dirty="0"/>
              <a:t> cognitive de l'intelligence artificielle qui </a:t>
            </a:r>
            <a:r>
              <a:rPr lang="en-US" sz="1800" dirty="0" err="1"/>
              <a:t>s'appuie</a:t>
            </a:r>
            <a:r>
              <a:rPr lang="en-US" sz="1800" dirty="0"/>
              <a:t> </a:t>
            </a:r>
            <a:r>
              <a:rPr lang="en-US" sz="1800" dirty="0" err="1"/>
              <a:t>sur</a:t>
            </a:r>
            <a:r>
              <a:rPr lang="en-US" sz="1800" dirty="0"/>
              <a:t> des domaines et </a:t>
            </a:r>
            <a:r>
              <a:rPr lang="en-US" sz="1800" dirty="0" err="1"/>
              <a:t>outils</a:t>
            </a:r>
            <a:r>
              <a:rPr lang="en-US" sz="1800" dirty="0"/>
              <a:t> </a:t>
            </a:r>
            <a:r>
              <a:rPr lang="en-US" sz="1800" dirty="0" err="1"/>
              <a:t>tels</a:t>
            </a:r>
            <a:r>
              <a:rPr lang="en-US" sz="1800" dirty="0"/>
              <a:t> que </a:t>
            </a:r>
            <a:r>
              <a:rPr lang="en-US" sz="1800" dirty="0" err="1"/>
              <a:t>l'apprentissage</a:t>
            </a:r>
            <a:r>
              <a:rPr lang="en-US" sz="1800" dirty="0"/>
              <a:t> et </a:t>
            </a:r>
            <a:r>
              <a:rPr lang="en-US" sz="1800" dirty="0" err="1"/>
              <a:t>l'auto-apprentissage</a:t>
            </a:r>
            <a:r>
              <a:rPr lang="en-US" sz="1800" dirty="0"/>
              <a:t>, les réseaux de </a:t>
            </a:r>
            <a:r>
              <a:rPr lang="en-US" sz="1800" dirty="0" err="1"/>
              <a:t>neurones</a:t>
            </a:r>
            <a:r>
              <a:rPr lang="en-US" sz="1800" dirty="0"/>
              <a:t>, la langue </a:t>
            </a:r>
            <a:r>
              <a:rPr lang="en-US" sz="1800" dirty="0" err="1"/>
              <a:t>naturelle</a:t>
            </a:r>
            <a:r>
              <a:rPr lang="en-US" sz="1800" dirty="0"/>
              <a:t>, les </a:t>
            </a:r>
            <a:r>
              <a:rPr lang="en-US" sz="1800" dirty="0" err="1"/>
              <a:t>arbres</a:t>
            </a:r>
            <a:r>
              <a:rPr lang="en-US" sz="1800" dirty="0"/>
              <a:t> de </a:t>
            </a:r>
            <a:r>
              <a:rPr lang="en-US" sz="1800" dirty="0" err="1"/>
              <a:t>décision</a:t>
            </a:r>
            <a:r>
              <a:rPr lang="en-US" sz="1800" dirty="0"/>
              <a:t> </a:t>
            </a:r>
            <a:r>
              <a:rPr lang="en-US" sz="1800" dirty="0" err="1"/>
              <a:t>dont</a:t>
            </a:r>
            <a:r>
              <a:rPr lang="en-US" sz="1800" dirty="0"/>
              <a:t> les </a:t>
            </a:r>
            <a:r>
              <a:rPr lang="en-US" sz="1800" dirty="0" err="1"/>
              <a:t>objectifs</a:t>
            </a:r>
            <a:r>
              <a:rPr lang="en-US" sz="1800" dirty="0"/>
              <a:t> </a:t>
            </a:r>
            <a:r>
              <a:rPr lang="en-US" sz="1800" dirty="0" err="1"/>
              <a:t>sont</a:t>
            </a:r>
            <a:r>
              <a:rPr lang="en-US" sz="1800" dirty="0"/>
              <a:t> de </a:t>
            </a:r>
            <a:r>
              <a:rPr lang="en-US" sz="1800" dirty="0" err="1"/>
              <a:t>déduire</a:t>
            </a:r>
            <a:r>
              <a:rPr lang="en-US" sz="1800" dirty="0"/>
              <a:t> des </a:t>
            </a:r>
            <a:r>
              <a:rPr lang="en-US" sz="1800" dirty="0" err="1"/>
              <a:t>faits</a:t>
            </a:r>
            <a:r>
              <a:rPr lang="en-US" sz="1800" dirty="0"/>
              <a:t> </a:t>
            </a:r>
            <a:r>
              <a:rPr lang="en-US" sz="1800" dirty="0" err="1"/>
              <a:t>marquants</a:t>
            </a:r>
            <a:r>
              <a:rPr lang="en-US" sz="1800" dirty="0"/>
              <a:t>, </a:t>
            </a:r>
            <a:r>
              <a:rPr lang="en-US" sz="1800" dirty="0" err="1"/>
              <a:t>repérer</a:t>
            </a:r>
            <a:r>
              <a:rPr lang="en-US" sz="1800" dirty="0"/>
              <a:t> des motifs, </a:t>
            </a:r>
            <a:r>
              <a:rPr lang="en-US" sz="1800" dirty="0" err="1"/>
              <a:t>prédire</a:t>
            </a:r>
            <a:r>
              <a:rPr lang="en-US" sz="1800" dirty="0"/>
              <a:t> des </a:t>
            </a:r>
            <a:r>
              <a:rPr lang="en-US" sz="1800" dirty="0" err="1"/>
              <a:t>tendances</a:t>
            </a:r>
            <a:r>
              <a:rPr lang="en-US" sz="1800" dirty="0"/>
              <a:t>, imaginer de nouveaux services à </a:t>
            </a:r>
            <a:r>
              <a:rPr lang="en-US" sz="1800" dirty="0" err="1"/>
              <a:t>mettre</a:t>
            </a:r>
            <a:r>
              <a:rPr lang="en-US" sz="1800" dirty="0"/>
              <a:t> en place et </a:t>
            </a:r>
            <a:r>
              <a:rPr lang="en-US" sz="1800" dirty="0" err="1"/>
              <a:t>ainsi</a:t>
            </a:r>
            <a:r>
              <a:rPr lang="en-US" sz="1800" dirty="0"/>
              <a:t> aider </a:t>
            </a:r>
            <a:r>
              <a:rPr lang="en-US" sz="1800" dirty="0" err="1"/>
              <a:t>l'humain</a:t>
            </a:r>
            <a:r>
              <a:rPr lang="en-US" sz="1800" dirty="0"/>
              <a:t> à </a:t>
            </a:r>
            <a:r>
              <a:rPr lang="en-US" sz="1800" dirty="0" err="1"/>
              <a:t>décider</a:t>
            </a:r>
            <a:r>
              <a:rPr lang="en-US" sz="1800" dirty="0"/>
              <a:t>. </a:t>
            </a:r>
            <a:r>
              <a:rPr lang="en-US" sz="1800" dirty="0" err="1"/>
              <a:t>Mais</a:t>
            </a:r>
            <a:r>
              <a:rPr lang="en-US" sz="1800" dirty="0"/>
              <a:t> </a:t>
            </a:r>
            <a:r>
              <a:rPr lang="en-US" sz="1800" dirty="0" err="1"/>
              <a:t>cela</a:t>
            </a:r>
            <a:r>
              <a:rPr lang="en-US" sz="1800" dirty="0"/>
              <a:t> ne se fait pas sans </a:t>
            </a:r>
            <a:r>
              <a:rPr lang="en-US" sz="1800" dirty="0" err="1"/>
              <a:t>inquiétudes</a:t>
            </a:r>
            <a:r>
              <a:rPr lang="en-US" sz="1800" dirty="0"/>
              <a:t>, tout </a:t>
            </a:r>
            <a:r>
              <a:rPr lang="en-US" sz="1800" dirty="0" err="1"/>
              <a:t>d'abord</a:t>
            </a:r>
            <a:r>
              <a:rPr lang="en-US" sz="1800" dirty="0"/>
              <a:t> les </a:t>
            </a:r>
            <a:r>
              <a:rPr lang="en-US" sz="1800" dirty="0" err="1"/>
              <a:t>biais</a:t>
            </a:r>
            <a:r>
              <a:rPr lang="en-US" sz="1800" dirty="0"/>
              <a:t> qui </a:t>
            </a:r>
            <a:r>
              <a:rPr lang="en-US" sz="1800" dirty="0" err="1"/>
              <a:t>peuvent</a:t>
            </a:r>
            <a:r>
              <a:rPr lang="en-US" sz="1800" dirty="0"/>
              <a:t> </a:t>
            </a:r>
            <a:r>
              <a:rPr lang="en-US" sz="1800" dirty="0" err="1"/>
              <a:t>fausser</a:t>
            </a:r>
            <a:r>
              <a:rPr lang="en-US" sz="1800" dirty="0"/>
              <a:t> les </a:t>
            </a:r>
            <a:r>
              <a:rPr lang="en-US" sz="1800" dirty="0" err="1"/>
              <a:t>interprétations</a:t>
            </a:r>
            <a:r>
              <a:rPr lang="en-US" sz="1800" dirty="0"/>
              <a:t> et </a:t>
            </a:r>
            <a:r>
              <a:rPr lang="en-US" sz="1800" dirty="0" err="1"/>
              <a:t>donc</a:t>
            </a:r>
            <a:r>
              <a:rPr lang="en-US" sz="1800" dirty="0"/>
              <a:t> les </a:t>
            </a:r>
            <a:r>
              <a:rPr lang="en-US" sz="1800" dirty="0" err="1"/>
              <a:t>décisions</a:t>
            </a:r>
            <a:r>
              <a:rPr lang="en-US" sz="1800" dirty="0"/>
              <a:t> et </a:t>
            </a:r>
            <a:r>
              <a:rPr lang="en-US" sz="1800" dirty="0" err="1"/>
              <a:t>ensuite</a:t>
            </a:r>
            <a:r>
              <a:rPr lang="en-US" sz="1800" dirty="0"/>
              <a:t> </a:t>
            </a:r>
            <a:r>
              <a:rPr lang="en-US" sz="1800" dirty="0" err="1"/>
              <a:t>l'impact</a:t>
            </a:r>
            <a:r>
              <a:rPr lang="en-US" sz="1800" dirty="0"/>
              <a:t> que l'intelligence artificielle </a:t>
            </a:r>
            <a:r>
              <a:rPr lang="en-US" sz="1800" dirty="0" err="1"/>
              <a:t>va</a:t>
            </a:r>
            <a:r>
              <a:rPr lang="en-US" sz="1800" dirty="0"/>
              <a:t> </a:t>
            </a:r>
            <a:r>
              <a:rPr lang="en-US" sz="1800" dirty="0" err="1"/>
              <a:t>avoir</a:t>
            </a:r>
            <a:r>
              <a:rPr lang="en-US" sz="1800" dirty="0"/>
              <a:t> </a:t>
            </a:r>
            <a:r>
              <a:rPr lang="en-US" sz="1800" dirty="0" err="1"/>
              <a:t>sur</a:t>
            </a:r>
            <a:r>
              <a:rPr lang="en-US" sz="1800" dirty="0"/>
              <a:t> </a:t>
            </a:r>
            <a:r>
              <a:rPr lang="en-US" sz="1800" dirty="0" err="1"/>
              <a:t>nos</a:t>
            </a:r>
            <a:r>
              <a:rPr lang="en-US" sz="1800" dirty="0"/>
              <a:t> </a:t>
            </a:r>
            <a:r>
              <a:rPr lang="en-US" sz="1800" dirty="0" err="1"/>
              <a:t>activités</a:t>
            </a:r>
            <a:r>
              <a:rPr lang="en-US" sz="1800" dirty="0"/>
              <a:t>, </a:t>
            </a:r>
            <a:r>
              <a:rPr lang="en-US" sz="1800" dirty="0" err="1"/>
              <a:t>nos</a:t>
            </a:r>
            <a:r>
              <a:rPr lang="en-US" sz="1800" dirty="0"/>
              <a:t> </a:t>
            </a:r>
            <a:r>
              <a:rPr lang="en-US" sz="1800" dirty="0" err="1"/>
              <a:t>rôles</a:t>
            </a:r>
            <a:r>
              <a:rPr lang="en-US" sz="1800" dirty="0"/>
              <a:t> et </a:t>
            </a:r>
            <a:r>
              <a:rPr lang="en-US" sz="1800" dirty="0" err="1"/>
              <a:t>nos</a:t>
            </a:r>
            <a:r>
              <a:rPr lang="en-US" sz="1800" dirty="0"/>
              <a:t> métiers.</a:t>
            </a:r>
          </a:p>
        </p:txBody>
      </p:sp>
      <p:pic>
        <p:nvPicPr>
          <p:cNvPr id="3076" name="Picture 4" descr="410Ff8J7XXL._SX342_SY445_"/>
          <p:cNvPicPr>
            <a:picLocks noChangeAspect="1" noChangeArrowheads="1"/>
          </p:cNvPicPr>
          <p:nvPr/>
        </p:nvPicPr>
        <p:blipFill>
          <a:blip r:embed="rId2" cstate="print"/>
          <a:srcRect/>
          <a:stretch>
            <a:fillRect/>
          </a:stretch>
        </p:blipFill>
        <p:spPr bwMode="auto">
          <a:xfrm>
            <a:off x="107950" y="1383506"/>
            <a:ext cx="3257550" cy="3709988"/>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576" y="267494"/>
            <a:ext cx="7772400" cy="864394"/>
          </a:xfrm>
        </p:spPr>
        <p:txBody>
          <a:bodyPr>
            <a:normAutofit fontScale="90000"/>
          </a:bodyPr>
          <a:lstStyle/>
          <a:p>
            <a:r>
              <a:rPr lang="en-US" sz="4000" b="1" dirty="0"/>
              <a:t>Introduction au Deep Learning</a:t>
            </a:r>
          </a:p>
        </p:txBody>
      </p:sp>
      <p:sp>
        <p:nvSpPr>
          <p:cNvPr id="3075" name="Rectangle 3"/>
          <p:cNvSpPr>
            <a:spLocks noGrp="1" noChangeArrowheads="1"/>
          </p:cNvSpPr>
          <p:nvPr>
            <p:ph type="subTitle" idx="1"/>
          </p:nvPr>
        </p:nvSpPr>
        <p:spPr>
          <a:xfrm>
            <a:off x="3276600" y="1169194"/>
            <a:ext cx="5824538" cy="3833813"/>
          </a:xfrm>
        </p:spPr>
        <p:txBody>
          <a:bodyPr>
            <a:normAutofit fontScale="92500" lnSpcReduction="10000"/>
          </a:bodyPr>
          <a:lstStyle/>
          <a:p>
            <a:pPr>
              <a:lnSpc>
                <a:spcPct val="80000"/>
              </a:lnSpc>
            </a:pPr>
            <a:r>
              <a:rPr lang="en-US" sz="2000" dirty="0" err="1"/>
              <a:t>Cet</a:t>
            </a:r>
            <a:r>
              <a:rPr lang="en-US" sz="2000" dirty="0"/>
              <a:t> </a:t>
            </a:r>
            <a:r>
              <a:rPr lang="en-US" sz="2000" dirty="0" err="1"/>
              <a:t>ouvrage</a:t>
            </a:r>
            <a:r>
              <a:rPr lang="en-US" sz="2000" dirty="0"/>
              <a:t> </a:t>
            </a:r>
            <a:r>
              <a:rPr lang="en-US" sz="2000" dirty="0" err="1"/>
              <a:t>s’adresse</a:t>
            </a:r>
            <a:r>
              <a:rPr lang="en-US" sz="2000" dirty="0"/>
              <a:t> aux </a:t>
            </a:r>
            <a:r>
              <a:rPr lang="en-US" sz="2000" dirty="0" err="1"/>
              <a:t>étudiants</a:t>
            </a:r>
            <a:r>
              <a:rPr lang="en-US" sz="2000" dirty="0"/>
              <a:t> en fin de </a:t>
            </a:r>
            <a:r>
              <a:rPr lang="en-US" sz="2000" dirty="0" err="1"/>
              <a:t>licence</a:t>
            </a:r>
            <a:r>
              <a:rPr lang="en-US" sz="2000" dirty="0"/>
              <a:t> et en master </a:t>
            </a:r>
            <a:r>
              <a:rPr lang="en-US" sz="2000" dirty="0" err="1"/>
              <a:t>d’informatique</a:t>
            </a:r>
            <a:r>
              <a:rPr lang="en-US" sz="2000" dirty="0"/>
              <a:t> ou de </a:t>
            </a:r>
            <a:r>
              <a:rPr lang="en-US" sz="2000" dirty="0" err="1"/>
              <a:t>maths</a:t>
            </a:r>
            <a:r>
              <a:rPr lang="en-US" sz="2000" dirty="0"/>
              <a:t> </a:t>
            </a:r>
            <a:r>
              <a:rPr lang="en-US" sz="2000" dirty="0" err="1"/>
              <a:t>appliquées</a:t>
            </a:r>
            <a:r>
              <a:rPr lang="en-US" sz="2000" dirty="0"/>
              <a:t>, </a:t>
            </a:r>
            <a:r>
              <a:rPr lang="en-US" sz="2000" dirty="0" err="1"/>
              <a:t>ainsi</a:t>
            </a:r>
            <a:r>
              <a:rPr lang="en-US" sz="2000" dirty="0"/>
              <a:t> </a:t>
            </a:r>
            <a:r>
              <a:rPr lang="en-US" sz="2000" dirty="0" err="1"/>
              <a:t>qu’aux</a:t>
            </a:r>
            <a:r>
              <a:rPr lang="en-US" sz="2000" dirty="0"/>
              <a:t> </a:t>
            </a:r>
            <a:r>
              <a:rPr lang="en-US" sz="2000" dirty="0" err="1"/>
              <a:t>élèves</a:t>
            </a:r>
            <a:r>
              <a:rPr lang="en-US" sz="2000" dirty="0"/>
              <a:t> </a:t>
            </a:r>
            <a:r>
              <a:rPr lang="en-US" sz="2000" dirty="0" err="1"/>
              <a:t>ingénieurs.L’apprentissage</a:t>
            </a:r>
            <a:r>
              <a:rPr lang="en-US" sz="2000" dirty="0"/>
              <a:t> </a:t>
            </a:r>
            <a:r>
              <a:rPr lang="en-US" sz="2000" dirty="0" err="1"/>
              <a:t>profond</a:t>
            </a:r>
            <a:r>
              <a:rPr lang="en-US" sz="2000" dirty="0"/>
              <a:t> (deep learning) a </a:t>
            </a:r>
            <a:r>
              <a:rPr lang="en-US" sz="2000" dirty="0" err="1"/>
              <a:t>révolutionné</a:t>
            </a:r>
            <a:r>
              <a:rPr lang="en-US" sz="2000" dirty="0"/>
              <a:t> l’intelligence artificielle et </a:t>
            </a:r>
            <a:r>
              <a:rPr lang="en-US" sz="2000" dirty="0" err="1"/>
              <a:t>s’est</a:t>
            </a:r>
            <a:r>
              <a:rPr lang="en-US" sz="2000" dirty="0"/>
              <a:t> </a:t>
            </a:r>
            <a:r>
              <a:rPr lang="en-US" sz="2000" dirty="0" err="1"/>
              <a:t>très</a:t>
            </a:r>
            <a:r>
              <a:rPr lang="en-US" sz="2000" dirty="0"/>
              <a:t> </a:t>
            </a:r>
            <a:r>
              <a:rPr lang="en-US" sz="2000" dirty="0" err="1"/>
              <a:t>rapidement</a:t>
            </a:r>
            <a:r>
              <a:rPr lang="en-US" sz="2000" dirty="0"/>
              <a:t> </a:t>
            </a:r>
            <a:r>
              <a:rPr lang="en-US" sz="2000" dirty="0" err="1"/>
              <a:t>répandu</a:t>
            </a:r>
            <a:r>
              <a:rPr lang="en-US" sz="2000" dirty="0"/>
              <a:t> dans de </a:t>
            </a:r>
            <a:r>
              <a:rPr lang="en-US" sz="2000" dirty="0" err="1"/>
              <a:t>nombreux</a:t>
            </a:r>
            <a:r>
              <a:rPr lang="en-US" sz="2000" dirty="0"/>
              <a:t> domaines </a:t>
            </a:r>
            <a:r>
              <a:rPr lang="en-US" sz="2000" dirty="0" err="1"/>
              <a:t>d’activité.Grâce</a:t>
            </a:r>
            <a:r>
              <a:rPr lang="en-US" sz="2000" dirty="0"/>
              <a:t> à </a:t>
            </a:r>
            <a:r>
              <a:rPr lang="en-US" sz="2000" dirty="0" err="1"/>
              <a:t>une</a:t>
            </a:r>
            <a:r>
              <a:rPr lang="en-US" sz="2000" dirty="0"/>
              <a:t> </a:t>
            </a:r>
            <a:r>
              <a:rPr lang="en-US" sz="2000" dirty="0" err="1"/>
              <a:t>approche</a:t>
            </a:r>
            <a:r>
              <a:rPr lang="en-US" sz="2000" dirty="0"/>
              <a:t> « </a:t>
            </a:r>
            <a:r>
              <a:rPr lang="en-US" sz="2000" dirty="0" err="1"/>
              <a:t>orientée</a:t>
            </a:r>
            <a:r>
              <a:rPr lang="en-US" sz="2000" dirty="0"/>
              <a:t> </a:t>
            </a:r>
            <a:r>
              <a:rPr lang="en-US" sz="2000" dirty="0" err="1"/>
              <a:t>projet</a:t>
            </a:r>
            <a:r>
              <a:rPr lang="en-US" sz="2000" dirty="0"/>
              <a:t> », ce livre a pour but </a:t>
            </a:r>
            <a:r>
              <a:rPr lang="en-US" sz="2000" dirty="0" err="1"/>
              <a:t>d’expliquer</a:t>
            </a:r>
            <a:r>
              <a:rPr lang="en-US" sz="2000" dirty="0"/>
              <a:t> les bases du deep learning, </a:t>
            </a:r>
            <a:r>
              <a:rPr lang="en-US" sz="2000" dirty="0" err="1"/>
              <a:t>depuis</a:t>
            </a:r>
            <a:r>
              <a:rPr lang="en-US" sz="2000" dirty="0"/>
              <a:t> les réseaux de </a:t>
            </a:r>
            <a:r>
              <a:rPr lang="en-US" sz="2000" dirty="0" err="1"/>
              <a:t>neurones</a:t>
            </a:r>
            <a:r>
              <a:rPr lang="en-US" sz="2000" dirty="0"/>
              <a:t> à propagation </a:t>
            </a:r>
            <a:r>
              <a:rPr lang="en-US" sz="2000" dirty="0" err="1"/>
              <a:t>avant</a:t>
            </a:r>
            <a:r>
              <a:rPr lang="en-US" sz="2000" dirty="0"/>
              <a:t> </a:t>
            </a:r>
            <a:r>
              <a:rPr lang="en-US" sz="2000" dirty="0" err="1"/>
              <a:t>jusqu’aux</a:t>
            </a:r>
            <a:r>
              <a:rPr lang="en-US" sz="2000" dirty="0"/>
              <a:t> réseaux non </a:t>
            </a:r>
            <a:r>
              <a:rPr lang="en-US" sz="2000" dirty="0" err="1"/>
              <a:t>supervisés.Conçu</a:t>
            </a:r>
            <a:r>
              <a:rPr lang="en-US" sz="2000" dirty="0"/>
              <a:t> </a:t>
            </a:r>
            <a:r>
              <a:rPr lang="en-US" sz="2000" dirty="0" err="1"/>
              <a:t>comme</a:t>
            </a:r>
            <a:r>
              <a:rPr lang="en-US" sz="2000" dirty="0"/>
              <a:t> un </a:t>
            </a:r>
            <a:r>
              <a:rPr lang="en-US" sz="2000" dirty="0" err="1"/>
              <a:t>manuel</a:t>
            </a:r>
            <a:r>
              <a:rPr lang="en-US" sz="2000" dirty="0"/>
              <a:t> </a:t>
            </a:r>
            <a:r>
              <a:rPr lang="en-US" sz="2000" dirty="0" err="1"/>
              <a:t>d’apprentissage</a:t>
            </a:r>
            <a:r>
              <a:rPr lang="en-US" sz="2000" dirty="0"/>
              <a:t> </a:t>
            </a:r>
            <a:r>
              <a:rPr lang="en-US" sz="2000" dirty="0" err="1"/>
              <a:t>synthétique</a:t>
            </a:r>
            <a:r>
              <a:rPr lang="en-US" sz="2000" dirty="0"/>
              <a:t>, avec </a:t>
            </a:r>
            <a:r>
              <a:rPr lang="en-US" sz="2000" dirty="0" err="1"/>
              <a:t>cours</a:t>
            </a:r>
            <a:r>
              <a:rPr lang="en-US" sz="2000" dirty="0"/>
              <a:t> et </a:t>
            </a:r>
            <a:r>
              <a:rPr lang="en-US" sz="2000" dirty="0" err="1"/>
              <a:t>exercices</a:t>
            </a:r>
            <a:r>
              <a:rPr lang="en-US" sz="2000" dirty="0"/>
              <a:t>, </a:t>
            </a:r>
            <a:r>
              <a:rPr lang="en-US" sz="2000" dirty="0" err="1"/>
              <a:t>il</a:t>
            </a:r>
            <a:r>
              <a:rPr lang="en-US" sz="2000" dirty="0"/>
              <a:t> </a:t>
            </a:r>
            <a:r>
              <a:rPr lang="en-US" sz="2000" dirty="0" err="1"/>
              <a:t>s’appuie</a:t>
            </a:r>
            <a:r>
              <a:rPr lang="en-US" sz="2000" dirty="0"/>
              <a:t> </a:t>
            </a:r>
            <a:r>
              <a:rPr lang="en-US" sz="2000" dirty="0" err="1"/>
              <a:t>sur</a:t>
            </a:r>
            <a:r>
              <a:rPr lang="en-US" sz="2000" dirty="0"/>
              <a:t> des </a:t>
            </a:r>
            <a:r>
              <a:rPr lang="en-US" sz="2000" dirty="0" err="1"/>
              <a:t>exemples</a:t>
            </a:r>
            <a:r>
              <a:rPr lang="en-US" sz="2000" dirty="0"/>
              <a:t> dans des domaines </a:t>
            </a:r>
            <a:r>
              <a:rPr lang="en-US" sz="2000" dirty="0" err="1"/>
              <a:t>comme</a:t>
            </a:r>
            <a:r>
              <a:rPr lang="en-US" sz="2000" dirty="0"/>
              <a:t> la vision par </a:t>
            </a:r>
            <a:r>
              <a:rPr lang="en-US" sz="2000" dirty="0" err="1"/>
              <a:t>ordinateur</a:t>
            </a:r>
            <a:r>
              <a:rPr lang="en-US" sz="2000" dirty="0"/>
              <a:t>, la </a:t>
            </a:r>
            <a:r>
              <a:rPr lang="en-US" sz="2000" dirty="0" err="1"/>
              <a:t>compréhension</a:t>
            </a:r>
            <a:r>
              <a:rPr lang="en-US" sz="2000" dirty="0"/>
              <a:t> des </a:t>
            </a:r>
            <a:r>
              <a:rPr lang="en-US" sz="2000" dirty="0" err="1"/>
              <a:t>langages</a:t>
            </a:r>
            <a:r>
              <a:rPr lang="en-US" sz="2000" dirty="0"/>
              <a:t> </a:t>
            </a:r>
            <a:r>
              <a:rPr lang="en-US" sz="2000" dirty="0" err="1"/>
              <a:t>naturels</a:t>
            </a:r>
            <a:r>
              <a:rPr lang="en-US" sz="2000" dirty="0"/>
              <a:t> ou </a:t>
            </a:r>
            <a:r>
              <a:rPr lang="en-US" sz="2000" dirty="0" err="1"/>
              <a:t>l’apprentissage</a:t>
            </a:r>
            <a:r>
              <a:rPr lang="en-US" sz="2000" dirty="0"/>
              <a:t> par </a:t>
            </a:r>
            <a:r>
              <a:rPr lang="en-US" sz="2000" dirty="0" err="1"/>
              <a:t>renforcement.Ces</a:t>
            </a:r>
            <a:r>
              <a:rPr lang="en-US" sz="2000" dirty="0"/>
              <a:t> </a:t>
            </a:r>
            <a:r>
              <a:rPr lang="en-US" sz="2000" dirty="0" err="1"/>
              <a:t>exemples</a:t>
            </a:r>
            <a:r>
              <a:rPr lang="en-US" sz="2000" dirty="0"/>
              <a:t> </a:t>
            </a:r>
            <a:r>
              <a:rPr lang="en-US" sz="2000" dirty="0" err="1"/>
              <a:t>sont</a:t>
            </a:r>
            <a:r>
              <a:rPr lang="en-US" sz="2000" dirty="0"/>
              <a:t> </a:t>
            </a:r>
            <a:r>
              <a:rPr lang="en-US" sz="2000" dirty="0" err="1"/>
              <a:t>étudiés</a:t>
            </a:r>
            <a:r>
              <a:rPr lang="en-US" sz="2000" dirty="0"/>
              <a:t> avec le </a:t>
            </a:r>
            <a:r>
              <a:rPr lang="en-US" sz="2000" dirty="0" err="1"/>
              <a:t>logiciel</a:t>
            </a:r>
            <a:r>
              <a:rPr lang="en-US" sz="2000" dirty="0"/>
              <a:t> </a:t>
            </a:r>
            <a:r>
              <a:rPr lang="en-US" sz="2000" dirty="0" err="1"/>
              <a:t>TensorFlow.Les</a:t>
            </a:r>
            <a:r>
              <a:rPr lang="en-US" sz="2000" dirty="0"/>
              <a:t> notions </a:t>
            </a:r>
            <a:r>
              <a:rPr lang="en-US" sz="2000" dirty="0" err="1"/>
              <a:t>théoriques</a:t>
            </a:r>
            <a:r>
              <a:rPr lang="en-US" sz="2000" dirty="0"/>
              <a:t> </a:t>
            </a:r>
            <a:r>
              <a:rPr lang="en-US" sz="2000" dirty="0" err="1"/>
              <a:t>sont</a:t>
            </a:r>
            <a:r>
              <a:rPr lang="en-US" sz="2000" dirty="0"/>
              <a:t> </a:t>
            </a:r>
            <a:r>
              <a:rPr lang="en-US" sz="2000" dirty="0" err="1"/>
              <a:t>illustrées</a:t>
            </a:r>
            <a:r>
              <a:rPr lang="en-US" sz="2000" dirty="0"/>
              <a:t> et </a:t>
            </a:r>
            <a:r>
              <a:rPr lang="en-US" sz="2000" dirty="0" err="1"/>
              <a:t>complétées</a:t>
            </a:r>
            <a:r>
              <a:rPr lang="en-US" sz="2000" dirty="0"/>
              <a:t> par </a:t>
            </a:r>
            <a:r>
              <a:rPr lang="en-US" sz="2000" dirty="0" err="1"/>
              <a:t>une</a:t>
            </a:r>
            <a:r>
              <a:rPr lang="en-US" sz="2000" dirty="0"/>
              <a:t> </a:t>
            </a:r>
            <a:r>
              <a:rPr lang="en-US" sz="2000" dirty="0" err="1"/>
              <a:t>quarantaine</a:t>
            </a:r>
            <a:r>
              <a:rPr lang="en-US" sz="2000" dirty="0"/>
              <a:t> </a:t>
            </a:r>
            <a:r>
              <a:rPr lang="en-US" sz="2000" dirty="0" err="1"/>
              <a:t>d’exercices</a:t>
            </a:r>
            <a:r>
              <a:rPr lang="en-US" sz="2000" dirty="0"/>
              <a:t>, </a:t>
            </a:r>
            <a:r>
              <a:rPr lang="en-US" sz="2000" dirty="0" err="1"/>
              <a:t>dont</a:t>
            </a:r>
            <a:r>
              <a:rPr lang="en-US" sz="2000" dirty="0"/>
              <a:t> la </a:t>
            </a:r>
            <a:r>
              <a:rPr lang="en-US" sz="2000" dirty="0" err="1"/>
              <a:t>moitié</a:t>
            </a:r>
            <a:r>
              <a:rPr lang="en-US" sz="2000" dirty="0"/>
              <a:t> </a:t>
            </a:r>
            <a:r>
              <a:rPr lang="en-US" sz="2000" dirty="0" err="1"/>
              <a:t>sont</a:t>
            </a:r>
            <a:r>
              <a:rPr lang="en-US" sz="2000" dirty="0"/>
              <a:t> </a:t>
            </a:r>
            <a:r>
              <a:rPr lang="en-US" sz="2000" dirty="0" err="1"/>
              <a:t>corrigés</a:t>
            </a:r>
            <a:r>
              <a:rPr lang="en-US" sz="2000" dirty="0"/>
              <a:t>.</a:t>
            </a:r>
          </a:p>
        </p:txBody>
      </p:sp>
      <p:pic>
        <p:nvPicPr>
          <p:cNvPr id="3076" name="Picture 4" descr="413eEIalqDL._SY445_SX342_"/>
          <p:cNvPicPr>
            <a:picLocks noChangeAspect="1" noChangeArrowheads="1"/>
          </p:cNvPicPr>
          <p:nvPr/>
        </p:nvPicPr>
        <p:blipFill>
          <a:blip r:embed="rId2" cstate="print"/>
          <a:srcRect/>
          <a:stretch>
            <a:fillRect/>
          </a:stretch>
        </p:blipFill>
        <p:spPr bwMode="auto">
          <a:xfrm>
            <a:off x="107951" y="1329929"/>
            <a:ext cx="2981325" cy="3664744"/>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3568" y="267494"/>
            <a:ext cx="7772400" cy="1102519"/>
          </a:xfrm>
        </p:spPr>
        <p:txBody>
          <a:bodyPr>
            <a:normAutofit fontScale="90000"/>
          </a:bodyPr>
          <a:lstStyle/>
          <a:p>
            <a:r>
              <a:rPr lang="en-US" sz="2400" b="1" dirty="0"/>
              <a:t>La </a:t>
            </a:r>
            <a:r>
              <a:rPr lang="en-US" sz="2400" b="1" dirty="0" err="1"/>
              <a:t>fabuleuse</a:t>
            </a:r>
            <a:r>
              <a:rPr lang="en-US" sz="2400" b="1" dirty="0"/>
              <a:t> histoire de l'intelligence artificielle - Des automates aux robots </a:t>
            </a:r>
            <a:r>
              <a:rPr lang="en-US" sz="2400" b="1" dirty="0" err="1"/>
              <a:t>humanoïdes</a:t>
            </a:r>
            <a:r>
              <a:rPr lang="en-US" sz="2400" b="1" dirty="0"/>
              <a:t> Des automates aux robots </a:t>
            </a:r>
            <a:r>
              <a:rPr lang="en-US" sz="2400" b="1" dirty="0" err="1"/>
              <a:t>humanoïdes</a:t>
            </a:r>
            <a:endParaRPr lang="en-US" sz="2400" b="1" dirty="0"/>
          </a:p>
        </p:txBody>
      </p:sp>
      <p:sp>
        <p:nvSpPr>
          <p:cNvPr id="3075" name="Rectangle 3"/>
          <p:cNvSpPr>
            <a:spLocks noGrp="1" noChangeArrowheads="1"/>
          </p:cNvSpPr>
          <p:nvPr>
            <p:ph type="subTitle" idx="1"/>
          </p:nvPr>
        </p:nvSpPr>
        <p:spPr>
          <a:xfrm>
            <a:off x="2743200" y="1419622"/>
            <a:ext cx="6400800" cy="3835004"/>
          </a:xfrm>
        </p:spPr>
        <p:txBody>
          <a:bodyPr>
            <a:normAutofit fontScale="92500" lnSpcReduction="20000"/>
          </a:bodyPr>
          <a:lstStyle/>
          <a:p>
            <a:pPr>
              <a:lnSpc>
                <a:spcPct val="90000"/>
              </a:lnSpc>
            </a:pPr>
            <a:r>
              <a:rPr lang="en-US" sz="2400" dirty="0"/>
              <a:t>Des robots médiévaux à la reconnaissance faciale, en passant par les réseaux neuronaux artificiels, Clifford Pickover vous raconte en cent inventions l’histoire fascinante de l’intelligence artificielle.Organon d’Aristote, machine de Babbage, ENIAC, Hal 9000, Deep Blue ou encore AlphaGo, l’ouvrage explore les applications de l’IA dans des domaines aussi divers que l’informatique, la médecine, la culture populaire ou la philosophie.Plongez dans ce livre et laissez-vous guider dans un vaste voyage à travers le monde pour comprendre les origines de l’intelligence artificielle, son avenir et ce qu’elle signifie pour l’humanité.</a:t>
            </a:r>
          </a:p>
        </p:txBody>
      </p:sp>
      <p:pic>
        <p:nvPicPr>
          <p:cNvPr id="3076" name="Picture 4" descr="81-QUnnK2dL._SY342_"/>
          <p:cNvPicPr>
            <a:picLocks noChangeAspect="1" noChangeArrowheads="1"/>
          </p:cNvPicPr>
          <p:nvPr/>
        </p:nvPicPr>
        <p:blipFill>
          <a:blip r:embed="rId2" cstate="print"/>
          <a:srcRect/>
          <a:stretch>
            <a:fillRect/>
          </a:stretch>
        </p:blipFill>
        <p:spPr bwMode="auto">
          <a:xfrm>
            <a:off x="107950" y="1329929"/>
            <a:ext cx="2520950" cy="3739753"/>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576" y="339502"/>
            <a:ext cx="7772400" cy="1102519"/>
          </a:xfrm>
        </p:spPr>
        <p:txBody>
          <a:bodyPr>
            <a:normAutofit fontScale="90000"/>
          </a:bodyPr>
          <a:lstStyle/>
          <a:p>
            <a:r>
              <a:rPr lang="en-US" b="1" dirty="0"/>
              <a:t>La sécurité logicielle </a:t>
            </a:r>
            <a:r>
              <a:rPr lang="en-US" b="1" dirty="0" err="1"/>
              <a:t>Une</a:t>
            </a:r>
            <a:r>
              <a:rPr lang="en-US" b="1" dirty="0"/>
              <a:t> </a:t>
            </a:r>
            <a:r>
              <a:rPr lang="en-US" b="1" dirty="0" err="1"/>
              <a:t>approche</a:t>
            </a:r>
            <a:r>
              <a:rPr lang="en-US" b="1" dirty="0"/>
              <a:t> </a:t>
            </a:r>
            <a:r>
              <a:rPr lang="en-US" b="1" dirty="0" err="1"/>
              <a:t>défensive</a:t>
            </a:r>
            <a:endParaRPr lang="en-US" b="1" dirty="0"/>
          </a:p>
        </p:txBody>
      </p:sp>
      <p:sp>
        <p:nvSpPr>
          <p:cNvPr id="3075" name="Rectangle 3"/>
          <p:cNvSpPr>
            <a:spLocks noGrp="1" noChangeArrowheads="1"/>
          </p:cNvSpPr>
          <p:nvPr>
            <p:ph type="subTitle" idx="1"/>
          </p:nvPr>
        </p:nvSpPr>
        <p:spPr>
          <a:xfrm>
            <a:off x="2700338" y="1329929"/>
            <a:ext cx="6400800" cy="3673078"/>
          </a:xfrm>
        </p:spPr>
        <p:txBody>
          <a:bodyPr>
            <a:normAutofit fontScale="77500" lnSpcReduction="20000"/>
          </a:bodyPr>
          <a:lstStyle/>
          <a:p>
            <a:pPr>
              <a:lnSpc>
                <a:spcPct val="80000"/>
              </a:lnSpc>
            </a:pPr>
            <a:endParaRPr lang="en-US" sz="1800" dirty="0"/>
          </a:p>
          <a:p>
            <a:pPr>
              <a:lnSpc>
                <a:spcPct val="80000"/>
              </a:lnSpc>
            </a:pPr>
            <a:r>
              <a:rPr lang="en-US" sz="2400" dirty="0"/>
              <a:t>La sécurité logicielle désigne l'ensemble des théories, des </a:t>
            </a:r>
            <a:r>
              <a:rPr lang="en-US" sz="2400" dirty="0" err="1"/>
              <a:t>pratiques</a:t>
            </a:r>
            <a:r>
              <a:rPr lang="en-US" sz="2400" dirty="0"/>
              <a:t>, des </a:t>
            </a:r>
            <a:r>
              <a:rPr lang="en-US" sz="2400" dirty="0" err="1"/>
              <a:t>vérifications</a:t>
            </a:r>
            <a:r>
              <a:rPr lang="en-US" sz="2400" dirty="0"/>
              <a:t> et des </a:t>
            </a:r>
            <a:r>
              <a:rPr lang="en-US" sz="2400" dirty="0" err="1"/>
              <a:t>prudences</a:t>
            </a:r>
            <a:r>
              <a:rPr lang="en-US" sz="2400" dirty="0"/>
              <a:t> que </a:t>
            </a:r>
            <a:r>
              <a:rPr lang="en-US" sz="2400" dirty="0" err="1"/>
              <a:t>devraient</a:t>
            </a:r>
            <a:r>
              <a:rPr lang="en-US" sz="2400" dirty="0"/>
              <a:t> </a:t>
            </a:r>
            <a:r>
              <a:rPr lang="en-US" sz="2400" dirty="0" err="1"/>
              <a:t>utiliser</a:t>
            </a:r>
            <a:r>
              <a:rPr lang="en-US" sz="2400" dirty="0"/>
              <a:t> les </a:t>
            </a:r>
            <a:r>
              <a:rPr lang="en-US" sz="2400" dirty="0" err="1"/>
              <a:t>programmeurs</a:t>
            </a:r>
            <a:r>
              <a:rPr lang="en-US" sz="2400" dirty="0"/>
              <a:t> </a:t>
            </a:r>
            <a:r>
              <a:rPr lang="en-US" sz="2400" dirty="0" err="1"/>
              <a:t>afin</a:t>
            </a:r>
            <a:r>
              <a:rPr lang="en-US" sz="2400" dirty="0"/>
              <a:t> que les </a:t>
            </a:r>
            <a:r>
              <a:rPr lang="en-US" sz="2400" dirty="0" err="1"/>
              <a:t>systèmes</a:t>
            </a:r>
            <a:r>
              <a:rPr lang="en-US" sz="2400" dirty="0"/>
              <a:t> </a:t>
            </a:r>
            <a:r>
              <a:rPr lang="en-US" sz="2400" dirty="0" err="1"/>
              <a:t>qu'ils</a:t>
            </a:r>
            <a:r>
              <a:rPr lang="en-US" sz="2400" dirty="0"/>
              <a:t> </a:t>
            </a:r>
            <a:r>
              <a:rPr lang="en-US" sz="2400" dirty="0" err="1"/>
              <a:t>développent</a:t>
            </a:r>
            <a:r>
              <a:rPr lang="en-US" sz="2400" dirty="0"/>
              <a:t> </a:t>
            </a:r>
            <a:r>
              <a:rPr lang="en-US" sz="2400" dirty="0" err="1"/>
              <a:t>soient</a:t>
            </a:r>
            <a:r>
              <a:rPr lang="en-US" sz="2400" dirty="0"/>
              <a:t> aussi </a:t>
            </a:r>
            <a:r>
              <a:rPr lang="en-US" sz="2400" dirty="0" err="1"/>
              <a:t>sécuritaires</a:t>
            </a:r>
            <a:r>
              <a:rPr lang="en-US" sz="2400" dirty="0"/>
              <a:t> que possible. </a:t>
            </a:r>
            <a:r>
              <a:rPr lang="en-US" sz="2400" dirty="0" err="1"/>
              <a:t>Cet</a:t>
            </a:r>
            <a:r>
              <a:rPr lang="en-US" sz="2400" dirty="0"/>
              <a:t> aspect de la sécurité </a:t>
            </a:r>
            <a:r>
              <a:rPr lang="en-US" sz="2400" dirty="0" err="1"/>
              <a:t>informatique</a:t>
            </a:r>
            <a:r>
              <a:rPr lang="en-US" sz="2400" dirty="0"/>
              <a:t> </a:t>
            </a:r>
            <a:r>
              <a:rPr lang="en-US" sz="2400" dirty="0" err="1"/>
              <a:t>est</a:t>
            </a:r>
            <a:r>
              <a:rPr lang="en-US" sz="2400" dirty="0"/>
              <a:t> </a:t>
            </a:r>
            <a:r>
              <a:rPr lang="en-US" sz="2400" dirty="0" err="1"/>
              <a:t>souvent</a:t>
            </a:r>
            <a:r>
              <a:rPr lang="en-US" sz="2400" dirty="0"/>
              <a:t> </a:t>
            </a:r>
            <a:r>
              <a:rPr lang="en-US" sz="2400" dirty="0" err="1"/>
              <a:t>négligé</a:t>
            </a:r>
            <a:r>
              <a:rPr lang="en-US" sz="2400" dirty="0"/>
              <a:t>. </a:t>
            </a:r>
            <a:r>
              <a:rPr lang="en-US" sz="2400" dirty="0" err="1"/>
              <a:t>Cette</a:t>
            </a:r>
            <a:r>
              <a:rPr lang="en-US" sz="2400" dirty="0"/>
              <a:t> attitude </a:t>
            </a:r>
            <a:r>
              <a:rPr lang="en-US" sz="2400" dirty="0" err="1"/>
              <a:t>est</a:t>
            </a:r>
            <a:r>
              <a:rPr lang="en-US" sz="2400" dirty="0"/>
              <a:t> regrettable, car, </a:t>
            </a:r>
            <a:r>
              <a:rPr lang="en-US" sz="2400" dirty="0" err="1"/>
              <a:t>si</a:t>
            </a:r>
            <a:r>
              <a:rPr lang="en-US" sz="2400" dirty="0"/>
              <a:t> le code d'un </a:t>
            </a:r>
            <a:r>
              <a:rPr lang="en-US" sz="2400" dirty="0" err="1"/>
              <a:t>programme</a:t>
            </a:r>
            <a:r>
              <a:rPr lang="en-US" sz="2400" dirty="0"/>
              <a:t> </a:t>
            </a:r>
            <a:r>
              <a:rPr lang="en-US" sz="2400" dirty="0" err="1"/>
              <a:t>n'est</a:t>
            </a:r>
            <a:r>
              <a:rPr lang="en-US" sz="2400" dirty="0"/>
              <a:t> pas </a:t>
            </a:r>
            <a:r>
              <a:rPr lang="en-US" sz="2400" dirty="0" err="1"/>
              <a:t>développé</a:t>
            </a:r>
            <a:r>
              <a:rPr lang="en-US" sz="2400" dirty="0"/>
              <a:t> avec </a:t>
            </a:r>
            <a:r>
              <a:rPr lang="en-US" sz="2400" dirty="0" err="1"/>
              <a:t>soin</a:t>
            </a:r>
            <a:r>
              <a:rPr lang="en-US" sz="2400" dirty="0"/>
              <a:t>, les </a:t>
            </a:r>
            <a:r>
              <a:rPr lang="en-US" sz="2400" dirty="0" err="1"/>
              <a:t>stratégies</a:t>
            </a:r>
            <a:r>
              <a:rPr lang="en-US" sz="2400" dirty="0"/>
              <a:t> de sécurité </a:t>
            </a:r>
            <a:r>
              <a:rPr lang="en-US" sz="2400" dirty="0" err="1"/>
              <a:t>telles</a:t>
            </a:r>
            <a:r>
              <a:rPr lang="en-US" sz="2400" dirty="0"/>
              <a:t> que la </a:t>
            </a:r>
            <a:r>
              <a:rPr lang="en-US" sz="2400" dirty="0" err="1"/>
              <a:t>cryptographie</a:t>
            </a:r>
            <a:r>
              <a:rPr lang="en-US" sz="2400" dirty="0"/>
              <a:t> ou les </a:t>
            </a:r>
            <a:r>
              <a:rPr lang="en-US" sz="2400" dirty="0" err="1"/>
              <a:t>outils</a:t>
            </a:r>
            <a:r>
              <a:rPr lang="en-US" sz="2400" dirty="0"/>
              <a:t> de sécurité des réseaux </a:t>
            </a:r>
            <a:r>
              <a:rPr lang="en-US" sz="2400" dirty="0" err="1"/>
              <a:t>seront</a:t>
            </a:r>
            <a:r>
              <a:rPr lang="en-US" sz="2400" dirty="0"/>
              <a:t> </a:t>
            </a:r>
            <a:r>
              <a:rPr lang="en-US" sz="2400" dirty="0" err="1"/>
              <a:t>insuffisantes</a:t>
            </a:r>
            <a:r>
              <a:rPr lang="en-US" sz="2400" dirty="0"/>
              <a:t> pour assurer la sécurité du </a:t>
            </a:r>
            <a:r>
              <a:rPr lang="en-US" sz="2400" dirty="0" err="1"/>
              <a:t>système</a:t>
            </a:r>
            <a:r>
              <a:rPr lang="en-US" sz="2400" dirty="0"/>
              <a:t>. Dans </a:t>
            </a:r>
            <a:r>
              <a:rPr lang="en-US" sz="2400" dirty="0" err="1"/>
              <a:t>cet</a:t>
            </a:r>
            <a:r>
              <a:rPr lang="en-US" sz="2400" dirty="0"/>
              <a:t> </a:t>
            </a:r>
            <a:r>
              <a:rPr lang="en-US" sz="2400" dirty="0" err="1"/>
              <a:t>ouvrage</a:t>
            </a:r>
            <a:r>
              <a:rPr lang="en-US" sz="2400" dirty="0"/>
              <a:t>, nous </a:t>
            </a:r>
            <a:r>
              <a:rPr lang="en-US" sz="2400" dirty="0" err="1"/>
              <a:t>présentons</a:t>
            </a:r>
            <a:r>
              <a:rPr lang="en-US" sz="2400" dirty="0"/>
              <a:t> les </a:t>
            </a:r>
            <a:r>
              <a:rPr lang="en-US" sz="2400" dirty="0" err="1"/>
              <a:t>principes</a:t>
            </a:r>
            <a:r>
              <a:rPr lang="en-US" sz="2400" dirty="0"/>
              <a:t> </a:t>
            </a:r>
            <a:r>
              <a:rPr lang="en-US" sz="2400" dirty="0" err="1"/>
              <a:t>théoriques</a:t>
            </a:r>
            <a:r>
              <a:rPr lang="en-US" sz="2400" dirty="0"/>
              <a:t> </a:t>
            </a:r>
            <a:r>
              <a:rPr lang="en-US" sz="2400" dirty="0" err="1"/>
              <a:t>ainsi</a:t>
            </a:r>
            <a:r>
              <a:rPr lang="en-US" sz="2400" dirty="0"/>
              <a:t> que les </a:t>
            </a:r>
            <a:r>
              <a:rPr lang="en-US" sz="2400" dirty="0" err="1"/>
              <a:t>approches</a:t>
            </a:r>
            <a:r>
              <a:rPr lang="en-US" sz="2400" dirty="0"/>
              <a:t> </a:t>
            </a:r>
            <a:r>
              <a:rPr lang="en-US" sz="2400" dirty="0" err="1"/>
              <a:t>pratiques</a:t>
            </a:r>
            <a:r>
              <a:rPr lang="en-US" sz="2400" dirty="0"/>
              <a:t> qui </a:t>
            </a:r>
            <a:r>
              <a:rPr lang="en-US" sz="2400" dirty="0" err="1"/>
              <a:t>mènent</a:t>
            </a:r>
            <a:r>
              <a:rPr lang="en-US" sz="2400" dirty="0"/>
              <a:t> à la </a:t>
            </a:r>
            <a:r>
              <a:rPr lang="en-US" sz="2400" dirty="0" err="1"/>
              <a:t>création</a:t>
            </a:r>
            <a:r>
              <a:rPr lang="en-US" sz="2400" dirty="0"/>
              <a:t> de codes </a:t>
            </a:r>
            <a:r>
              <a:rPr lang="en-US" sz="2400" dirty="0" err="1"/>
              <a:t>robustes</a:t>
            </a:r>
            <a:r>
              <a:rPr lang="en-US" sz="2400" dirty="0"/>
              <a:t> et </a:t>
            </a:r>
            <a:r>
              <a:rPr lang="en-US" sz="2400" dirty="0" err="1"/>
              <a:t>sécuritaires</a:t>
            </a:r>
            <a:r>
              <a:rPr lang="en-US" sz="2400" dirty="0"/>
              <a:t>. Nous </a:t>
            </a:r>
            <a:r>
              <a:rPr lang="en-US" sz="2400" dirty="0" err="1"/>
              <a:t>utilisons</a:t>
            </a:r>
            <a:r>
              <a:rPr lang="en-US" sz="2400" dirty="0"/>
              <a:t> </a:t>
            </a:r>
            <a:r>
              <a:rPr lang="en-US" sz="2400" dirty="0" err="1"/>
              <a:t>une</a:t>
            </a:r>
            <a:r>
              <a:rPr lang="en-US" sz="2400" dirty="0"/>
              <a:t> </a:t>
            </a:r>
            <a:r>
              <a:rPr lang="en-US" sz="2400" dirty="0" err="1"/>
              <a:t>approche</a:t>
            </a:r>
            <a:r>
              <a:rPr lang="en-US" sz="2400" dirty="0"/>
              <a:t> </a:t>
            </a:r>
            <a:r>
              <a:rPr lang="en-US" sz="2400" dirty="0" err="1"/>
              <a:t>pédagogique</a:t>
            </a:r>
            <a:r>
              <a:rPr lang="en-US" sz="2400" dirty="0"/>
              <a:t> </a:t>
            </a:r>
            <a:r>
              <a:rPr lang="en-US" sz="2400" dirty="0" err="1"/>
              <a:t>originale</a:t>
            </a:r>
            <a:r>
              <a:rPr lang="en-US" sz="2400" dirty="0"/>
              <a:t> par </a:t>
            </a:r>
            <a:r>
              <a:rPr lang="en-US" sz="2400" dirty="0" err="1"/>
              <a:t>laquelle</a:t>
            </a:r>
            <a:r>
              <a:rPr lang="en-US" sz="2400" dirty="0"/>
              <a:t> les </a:t>
            </a:r>
            <a:r>
              <a:rPr lang="en-US" sz="2400" dirty="0" err="1"/>
              <a:t>principes</a:t>
            </a:r>
            <a:r>
              <a:rPr lang="en-US" sz="2400" dirty="0"/>
              <a:t> </a:t>
            </a:r>
            <a:r>
              <a:rPr lang="en-US" sz="2400" dirty="0" err="1"/>
              <a:t>sous-jacents</a:t>
            </a:r>
            <a:r>
              <a:rPr lang="en-US" sz="2400" dirty="0"/>
              <a:t> à la sécurité des </a:t>
            </a:r>
            <a:r>
              <a:rPr lang="en-US" sz="2400" dirty="0" err="1"/>
              <a:t>programmes</a:t>
            </a:r>
            <a:r>
              <a:rPr lang="en-US" sz="2400" dirty="0"/>
              <a:t> </a:t>
            </a:r>
            <a:r>
              <a:rPr lang="en-US" sz="2400" dirty="0" err="1"/>
              <a:t>sont</a:t>
            </a:r>
            <a:r>
              <a:rPr lang="en-US" sz="2400" dirty="0"/>
              <a:t> </a:t>
            </a:r>
            <a:r>
              <a:rPr lang="en-US" sz="2400" dirty="0" err="1"/>
              <a:t>illustrés</a:t>
            </a:r>
            <a:r>
              <a:rPr lang="en-US" sz="2400" dirty="0"/>
              <a:t> par des </a:t>
            </a:r>
            <a:r>
              <a:rPr lang="en-US" sz="2400" dirty="0" err="1"/>
              <a:t>exemples</a:t>
            </a:r>
            <a:r>
              <a:rPr lang="en-US" sz="2400" dirty="0"/>
              <a:t> </a:t>
            </a:r>
            <a:r>
              <a:rPr lang="en-US" sz="2400" dirty="0" err="1"/>
              <a:t>d'attaques</a:t>
            </a:r>
            <a:r>
              <a:rPr lang="en-US" sz="2400" dirty="0"/>
              <a:t> </a:t>
            </a:r>
            <a:r>
              <a:rPr lang="en-US" sz="2400" dirty="0" err="1"/>
              <a:t>réelles</a:t>
            </a:r>
            <a:r>
              <a:rPr lang="en-US" sz="2400" dirty="0"/>
              <a:t>, et </a:t>
            </a:r>
            <a:r>
              <a:rPr lang="en-US" sz="2400" dirty="0" err="1"/>
              <a:t>suivis</a:t>
            </a:r>
            <a:r>
              <a:rPr lang="en-US" sz="2400" dirty="0"/>
              <a:t> de </a:t>
            </a:r>
            <a:r>
              <a:rPr lang="en-US" sz="2400" dirty="0" err="1"/>
              <a:t>conseils</a:t>
            </a:r>
            <a:r>
              <a:rPr lang="en-US" sz="2400" dirty="0"/>
              <a:t> que le </a:t>
            </a:r>
            <a:r>
              <a:rPr lang="en-US" sz="2400" dirty="0" err="1"/>
              <a:t>programmeur</a:t>
            </a:r>
            <a:r>
              <a:rPr lang="en-US" sz="2400" dirty="0"/>
              <a:t> </a:t>
            </a:r>
            <a:r>
              <a:rPr lang="en-US" sz="2400" dirty="0" err="1"/>
              <a:t>peut</a:t>
            </a:r>
            <a:r>
              <a:rPr lang="en-US" sz="2400" dirty="0"/>
              <a:t> </a:t>
            </a:r>
            <a:r>
              <a:rPr lang="en-US" sz="2400" dirty="0" err="1"/>
              <a:t>mettre</a:t>
            </a:r>
            <a:r>
              <a:rPr lang="en-US" sz="2400" dirty="0"/>
              <a:t> en </a:t>
            </a:r>
            <a:r>
              <a:rPr lang="en-US" sz="2400" dirty="0" err="1"/>
              <a:t>pratique</a:t>
            </a:r>
            <a:r>
              <a:rPr lang="en-US" sz="2400" dirty="0"/>
              <a:t> sans </a:t>
            </a:r>
            <a:r>
              <a:rPr lang="en-US" sz="2400" dirty="0" err="1"/>
              <a:t>délai</a:t>
            </a:r>
            <a:r>
              <a:rPr lang="en-US" sz="2400" dirty="0"/>
              <a:t>. Le livre </a:t>
            </a:r>
            <a:r>
              <a:rPr lang="en-US" sz="2400" dirty="0" err="1"/>
              <a:t>présente</a:t>
            </a:r>
            <a:r>
              <a:rPr lang="en-US" sz="2400" dirty="0"/>
              <a:t> aussi au </a:t>
            </a:r>
            <a:r>
              <a:rPr lang="en-US" sz="2400" dirty="0" err="1"/>
              <a:t>lecteur</a:t>
            </a:r>
            <a:r>
              <a:rPr lang="en-US" sz="2400" dirty="0"/>
              <a:t> les </a:t>
            </a:r>
            <a:r>
              <a:rPr lang="en-US" sz="2400" dirty="0" err="1"/>
              <a:t>avancées</a:t>
            </a:r>
            <a:r>
              <a:rPr lang="en-US" sz="2400" dirty="0"/>
              <a:t> </a:t>
            </a:r>
            <a:r>
              <a:rPr lang="en-US" sz="2400" dirty="0" err="1"/>
              <a:t>scientifiques</a:t>
            </a:r>
            <a:r>
              <a:rPr lang="en-US" sz="2400" dirty="0"/>
              <a:t> </a:t>
            </a:r>
            <a:r>
              <a:rPr lang="en-US" sz="2400" dirty="0" err="1"/>
              <a:t>récentes</a:t>
            </a:r>
            <a:r>
              <a:rPr lang="en-US" sz="2400" dirty="0"/>
              <a:t> de la </a:t>
            </a:r>
            <a:r>
              <a:rPr lang="en-US" sz="2400" dirty="0" err="1"/>
              <a:t>recherche</a:t>
            </a:r>
            <a:r>
              <a:rPr lang="en-US" sz="2400" dirty="0"/>
              <a:t> dans ce </a:t>
            </a:r>
            <a:r>
              <a:rPr lang="en-US" sz="2400" dirty="0" err="1"/>
              <a:t>domaine</a:t>
            </a:r>
            <a:r>
              <a:rPr lang="en-US" sz="1800" dirty="0"/>
              <a:t>.</a:t>
            </a:r>
          </a:p>
        </p:txBody>
      </p:sp>
      <p:pic>
        <p:nvPicPr>
          <p:cNvPr id="3076" name="Picture 4" descr="61lOpdxGDiL._SY342_"/>
          <p:cNvPicPr>
            <a:picLocks noChangeAspect="1" noChangeArrowheads="1"/>
          </p:cNvPicPr>
          <p:nvPr/>
        </p:nvPicPr>
        <p:blipFill>
          <a:blip r:embed="rId2" cstate="print"/>
          <a:srcRect/>
          <a:stretch>
            <a:fillRect/>
          </a:stretch>
        </p:blipFill>
        <p:spPr bwMode="auto">
          <a:xfrm>
            <a:off x="107951" y="1384698"/>
            <a:ext cx="2447925" cy="3631406"/>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650" y="88107"/>
            <a:ext cx="7772400" cy="1102519"/>
          </a:xfrm>
        </p:spPr>
        <p:txBody>
          <a:bodyPr>
            <a:normAutofit fontScale="90000"/>
          </a:bodyPr>
          <a:lstStyle/>
          <a:p>
            <a:r>
              <a:rPr lang="en-US" b="1"/>
              <a:t>Les énergies renouvelables</a:t>
            </a:r>
          </a:p>
        </p:txBody>
      </p:sp>
      <p:sp>
        <p:nvSpPr>
          <p:cNvPr id="3075" name="Rectangle 3"/>
          <p:cNvSpPr>
            <a:spLocks noGrp="1" noChangeArrowheads="1"/>
          </p:cNvSpPr>
          <p:nvPr>
            <p:ph type="subTitle" idx="1"/>
          </p:nvPr>
        </p:nvSpPr>
        <p:spPr>
          <a:xfrm>
            <a:off x="2700338" y="1059657"/>
            <a:ext cx="6400800" cy="3888581"/>
          </a:xfrm>
        </p:spPr>
        <p:txBody>
          <a:bodyPr>
            <a:normAutofit fontScale="92500" lnSpcReduction="10000"/>
          </a:bodyPr>
          <a:lstStyle/>
          <a:p>
            <a:pPr>
              <a:lnSpc>
                <a:spcPct val="80000"/>
              </a:lnSpc>
            </a:pPr>
            <a:endParaRPr lang="en-US" sz="2400" dirty="0"/>
          </a:p>
          <a:p>
            <a:pPr>
              <a:lnSpc>
                <a:spcPct val="80000"/>
              </a:lnSpc>
            </a:pPr>
            <a:r>
              <a:rPr lang="en-US" sz="2400" dirty="0"/>
              <a:t>Ce livre </a:t>
            </a:r>
            <a:r>
              <a:rPr lang="en-US" sz="2400" dirty="0" err="1"/>
              <a:t>détaille</a:t>
            </a:r>
            <a:r>
              <a:rPr lang="en-US" sz="2400" dirty="0"/>
              <a:t> les </a:t>
            </a:r>
            <a:r>
              <a:rPr lang="en-US" sz="2400" dirty="0" err="1"/>
              <a:t>principales</a:t>
            </a:r>
            <a:r>
              <a:rPr lang="en-US" sz="2400" dirty="0"/>
              <a:t> sources </a:t>
            </a:r>
            <a:r>
              <a:rPr lang="en-US" sz="2400" dirty="0" err="1"/>
              <a:t>d'énergie</a:t>
            </a:r>
            <a:r>
              <a:rPr lang="en-US" sz="2400" dirty="0"/>
              <a:t> </a:t>
            </a:r>
            <a:r>
              <a:rPr lang="en-US" sz="2400" dirty="0" err="1"/>
              <a:t>renouvelables</a:t>
            </a:r>
            <a:r>
              <a:rPr lang="en-US" sz="2400" dirty="0"/>
              <a:t> - </a:t>
            </a:r>
            <a:r>
              <a:rPr lang="en-US" sz="2400" dirty="0" err="1"/>
              <a:t>solaire</a:t>
            </a:r>
            <a:r>
              <a:rPr lang="en-US" sz="2400" dirty="0"/>
              <a:t>, </a:t>
            </a:r>
            <a:r>
              <a:rPr lang="en-US" sz="2400" dirty="0" err="1"/>
              <a:t>éolienne</a:t>
            </a:r>
            <a:r>
              <a:rPr lang="en-US" sz="2400" dirty="0"/>
              <a:t>, </a:t>
            </a:r>
            <a:r>
              <a:rPr lang="en-US" sz="2400" dirty="0" err="1"/>
              <a:t>hydroélectrique</a:t>
            </a:r>
            <a:r>
              <a:rPr lang="en-US" sz="2400" dirty="0"/>
              <a:t> et </a:t>
            </a:r>
            <a:r>
              <a:rPr lang="en-US" sz="2400" dirty="0" err="1"/>
              <a:t>biomasse</a:t>
            </a:r>
            <a:r>
              <a:rPr lang="en-US" sz="2400" dirty="0"/>
              <a:t> - </a:t>
            </a:r>
            <a:r>
              <a:rPr lang="en-US" sz="2400" dirty="0" err="1"/>
              <a:t>ainsi</a:t>
            </a:r>
            <a:r>
              <a:rPr lang="en-US" sz="2400" dirty="0"/>
              <a:t> que </a:t>
            </a:r>
            <a:r>
              <a:rPr lang="en-US" sz="2400" dirty="0" err="1"/>
              <a:t>celles</a:t>
            </a:r>
            <a:r>
              <a:rPr lang="en-US" sz="2400" dirty="0"/>
              <a:t> qui </a:t>
            </a:r>
            <a:r>
              <a:rPr lang="en-US" sz="2400" dirty="0" err="1"/>
              <a:t>sont</a:t>
            </a:r>
            <a:r>
              <a:rPr lang="en-US" sz="2400" dirty="0"/>
              <a:t> </a:t>
            </a:r>
            <a:r>
              <a:rPr lang="en-US" sz="2400" dirty="0" err="1"/>
              <a:t>moins</a:t>
            </a:r>
            <a:r>
              <a:rPr lang="en-US" sz="2400" dirty="0"/>
              <a:t> </a:t>
            </a:r>
            <a:r>
              <a:rPr lang="en-US" sz="2400" dirty="0" err="1"/>
              <a:t>développées</a:t>
            </a:r>
            <a:r>
              <a:rPr lang="en-US" sz="2400" dirty="0"/>
              <a:t> - </a:t>
            </a:r>
            <a:r>
              <a:rPr lang="en-US" sz="2400" dirty="0" err="1"/>
              <a:t>géothermie</a:t>
            </a:r>
            <a:r>
              <a:rPr lang="en-US" sz="2400" dirty="0"/>
              <a:t>, </a:t>
            </a:r>
            <a:r>
              <a:rPr lang="en-US" sz="2400" dirty="0" err="1"/>
              <a:t>marée</a:t>
            </a:r>
            <a:r>
              <a:rPr lang="en-US" sz="2400" dirty="0"/>
              <a:t> et </a:t>
            </a:r>
            <a:r>
              <a:rPr lang="en-US" sz="2400" dirty="0" err="1"/>
              <a:t>vagues</a:t>
            </a:r>
            <a:r>
              <a:rPr lang="en-US" sz="2400" dirty="0"/>
              <a:t>. </a:t>
            </a:r>
            <a:r>
              <a:rPr lang="en-US" sz="2400" dirty="0" err="1"/>
              <a:t>L'auteur</a:t>
            </a:r>
            <a:r>
              <a:rPr lang="en-US" sz="2400" dirty="0"/>
              <a:t> expose les </a:t>
            </a:r>
            <a:r>
              <a:rPr lang="en-US" sz="2400" dirty="0" err="1"/>
              <a:t>défis</a:t>
            </a:r>
            <a:r>
              <a:rPr lang="en-US" sz="2400" dirty="0"/>
              <a:t> que </a:t>
            </a:r>
            <a:r>
              <a:rPr lang="en-US" sz="2400" dirty="0" err="1"/>
              <a:t>représente</a:t>
            </a:r>
            <a:r>
              <a:rPr lang="en-US" sz="2400" dirty="0"/>
              <a:t> </a:t>
            </a:r>
            <a:r>
              <a:rPr lang="en-US" sz="2400" dirty="0" err="1"/>
              <a:t>l'intégration</a:t>
            </a:r>
            <a:r>
              <a:rPr lang="en-US" sz="2400" dirty="0"/>
              <a:t> des </a:t>
            </a:r>
            <a:r>
              <a:rPr lang="en-US" sz="2400" dirty="0" err="1"/>
              <a:t>énergies</a:t>
            </a:r>
            <a:r>
              <a:rPr lang="en-US" sz="2400" dirty="0"/>
              <a:t> </a:t>
            </a:r>
            <a:r>
              <a:rPr lang="en-US" sz="2400" dirty="0" err="1"/>
              <a:t>renouvelables</a:t>
            </a:r>
            <a:r>
              <a:rPr lang="en-US" sz="2400" dirty="0"/>
              <a:t> dans les réseaux </a:t>
            </a:r>
            <a:r>
              <a:rPr lang="en-US" sz="2400" dirty="0" err="1"/>
              <a:t>électriques</a:t>
            </a:r>
            <a:r>
              <a:rPr lang="en-US" sz="2400" dirty="0"/>
              <a:t>, </a:t>
            </a:r>
            <a:r>
              <a:rPr lang="en-US" sz="2400" dirty="0" err="1"/>
              <a:t>ainsi</a:t>
            </a:r>
            <a:r>
              <a:rPr lang="en-US" sz="2400" dirty="0"/>
              <a:t> que la </a:t>
            </a:r>
            <a:r>
              <a:rPr lang="en-US" sz="2400" dirty="0" err="1"/>
              <a:t>nécessité</a:t>
            </a:r>
            <a:r>
              <a:rPr lang="en-US" sz="2400" dirty="0"/>
              <a:t> du </a:t>
            </a:r>
            <a:r>
              <a:rPr lang="en-US" sz="2400" dirty="0" err="1"/>
              <a:t>stockage</a:t>
            </a:r>
            <a:r>
              <a:rPr lang="en-US" sz="2400" dirty="0"/>
              <a:t> de </a:t>
            </a:r>
            <a:r>
              <a:rPr lang="en-US" sz="2400" dirty="0" err="1"/>
              <a:t>l'énergie</a:t>
            </a:r>
            <a:r>
              <a:rPr lang="en-US" sz="2400" dirty="0"/>
              <a:t>. Il examine </a:t>
            </a:r>
            <a:r>
              <a:rPr lang="en-US" sz="2400" dirty="0" err="1"/>
              <a:t>également</a:t>
            </a:r>
            <a:r>
              <a:rPr lang="en-US" sz="2400" dirty="0"/>
              <a:t> les efforts </a:t>
            </a:r>
            <a:r>
              <a:rPr lang="en-US" sz="2400" dirty="0" err="1"/>
              <a:t>internationaux</a:t>
            </a:r>
            <a:r>
              <a:rPr lang="en-US" sz="2400" dirty="0"/>
              <a:t> </a:t>
            </a:r>
            <a:r>
              <a:rPr lang="en-US" sz="2400" dirty="0" err="1"/>
              <a:t>visant</a:t>
            </a:r>
            <a:r>
              <a:rPr lang="en-US" sz="2400" dirty="0"/>
              <a:t> à </a:t>
            </a:r>
            <a:r>
              <a:rPr lang="en-US" sz="2400" dirty="0" err="1"/>
              <a:t>soutenir</a:t>
            </a:r>
            <a:r>
              <a:rPr lang="en-US" sz="2400" dirty="0"/>
              <a:t> les </a:t>
            </a:r>
            <a:r>
              <a:rPr lang="en-US" sz="2400" dirty="0" err="1"/>
              <a:t>énergies</a:t>
            </a:r>
            <a:r>
              <a:rPr lang="en-US" sz="2400" dirty="0"/>
              <a:t> </a:t>
            </a:r>
            <a:r>
              <a:rPr lang="en-US" sz="2400" dirty="0" err="1"/>
              <a:t>renouvelables</a:t>
            </a:r>
            <a:r>
              <a:rPr lang="en-US" sz="2400" dirty="0"/>
              <a:t> et à </a:t>
            </a:r>
            <a:r>
              <a:rPr lang="en-US" sz="2400" dirty="0" err="1"/>
              <a:t>lutter</a:t>
            </a:r>
            <a:r>
              <a:rPr lang="en-US" sz="2400" dirty="0"/>
              <a:t> </a:t>
            </a:r>
            <a:r>
              <a:rPr lang="en-US" sz="2400" dirty="0" err="1"/>
              <a:t>contre</a:t>
            </a:r>
            <a:r>
              <a:rPr lang="en-US" sz="2400" dirty="0"/>
              <a:t> le </a:t>
            </a:r>
            <a:r>
              <a:rPr lang="en-US" sz="2400" dirty="0" err="1"/>
              <a:t>changement</a:t>
            </a:r>
            <a:r>
              <a:rPr lang="en-US" sz="2400" dirty="0"/>
              <a:t> </a:t>
            </a:r>
            <a:r>
              <a:rPr lang="en-US" sz="2400" dirty="0" err="1"/>
              <a:t>climatique</a:t>
            </a:r>
            <a:r>
              <a:rPr lang="en-US" sz="2400" dirty="0"/>
              <a:t>, et </a:t>
            </a:r>
            <a:r>
              <a:rPr lang="en-US" sz="2400" dirty="0" err="1"/>
              <a:t>détaille</a:t>
            </a:r>
            <a:r>
              <a:rPr lang="en-US" sz="2400" dirty="0"/>
              <a:t> les </a:t>
            </a:r>
            <a:r>
              <a:rPr lang="en-US" sz="2400" dirty="0" err="1"/>
              <a:t>récentes</a:t>
            </a:r>
            <a:r>
              <a:rPr lang="en-US" sz="2400" dirty="0"/>
              <a:t> innovations en </a:t>
            </a:r>
            <a:r>
              <a:rPr lang="en-US" sz="2400" dirty="0" err="1"/>
              <a:t>matière</a:t>
            </a:r>
            <a:r>
              <a:rPr lang="en-US" sz="2400" dirty="0"/>
              <a:t> de production </a:t>
            </a:r>
            <a:r>
              <a:rPr lang="en-US" sz="2400" dirty="0" err="1"/>
              <a:t>d'énergie</a:t>
            </a:r>
            <a:r>
              <a:rPr lang="en-US" sz="2400" dirty="0"/>
              <a:t> </a:t>
            </a:r>
            <a:r>
              <a:rPr lang="en-US" sz="2400" dirty="0" err="1"/>
              <a:t>éolienne</a:t>
            </a:r>
            <a:r>
              <a:rPr lang="en-US" sz="2400" dirty="0"/>
              <a:t> et </a:t>
            </a:r>
            <a:r>
              <a:rPr lang="en-US" sz="2400" dirty="0" err="1"/>
              <a:t>solaire</a:t>
            </a:r>
            <a:r>
              <a:rPr lang="en-US" sz="2400" dirty="0"/>
              <a:t>, de </a:t>
            </a:r>
            <a:r>
              <a:rPr lang="en-US" sz="2400" dirty="0" err="1"/>
              <a:t>stockage</a:t>
            </a:r>
            <a:r>
              <a:rPr lang="en-US" sz="2400" dirty="0"/>
              <a:t> et de conversion de </a:t>
            </a:r>
            <a:r>
              <a:rPr lang="en-US" sz="2400" dirty="0" err="1"/>
              <a:t>l'électricité</a:t>
            </a:r>
            <a:r>
              <a:rPr lang="en-US" sz="2400" dirty="0"/>
              <a:t> en </a:t>
            </a:r>
            <a:r>
              <a:rPr lang="en-US" sz="2400" dirty="0" err="1"/>
              <a:t>gaz</a:t>
            </a:r>
            <a:r>
              <a:rPr lang="en-US" sz="2400" dirty="0"/>
              <a:t> pour le </a:t>
            </a:r>
            <a:r>
              <a:rPr lang="en-US" sz="2400" dirty="0" err="1"/>
              <a:t>chauffage</a:t>
            </a:r>
            <a:r>
              <a:rPr lang="en-US" sz="2400" dirty="0"/>
              <a:t> </a:t>
            </a:r>
            <a:r>
              <a:rPr lang="en-US" sz="2400" dirty="0" err="1"/>
              <a:t>propre</a:t>
            </a:r>
            <a:r>
              <a:rPr lang="en-US" sz="2400" dirty="0"/>
              <a:t>.</a:t>
            </a:r>
          </a:p>
        </p:txBody>
      </p:sp>
      <p:pic>
        <p:nvPicPr>
          <p:cNvPr id="3076" name="Picture 4" descr="61H3ljIz-sL._SY342_"/>
          <p:cNvPicPr>
            <a:picLocks noChangeAspect="1" noChangeArrowheads="1"/>
          </p:cNvPicPr>
          <p:nvPr/>
        </p:nvPicPr>
        <p:blipFill>
          <a:blip r:embed="rId2" cstate="print"/>
          <a:srcRect/>
          <a:stretch>
            <a:fillRect/>
          </a:stretch>
        </p:blipFill>
        <p:spPr bwMode="auto">
          <a:xfrm>
            <a:off x="179389" y="1113235"/>
            <a:ext cx="2376487" cy="3956447"/>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560" y="339502"/>
            <a:ext cx="7772400" cy="1102519"/>
          </a:xfrm>
        </p:spPr>
        <p:txBody>
          <a:bodyPr>
            <a:normAutofit fontScale="90000"/>
          </a:bodyPr>
          <a:lstStyle/>
          <a:p>
            <a:r>
              <a:rPr lang="en-US" sz="3200" b="1" dirty="0"/>
              <a:t>Les </a:t>
            </a:r>
            <a:r>
              <a:rPr lang="en-US" sz="3200" b="1" dirty="0" err="1"/>
              <a:t>environnements</a:t>
            </a:r>
            <a:r>
              <a:rPr lang="en-US" sz="3200" b="1" dirty="0"/>
              <a:t> </a:t>
            </a:r>
            <a:r>
              <a:rPr lang="en-US" sz="3200" b="1" dirty="0" err="1"/>
              <a:t>froids</a:t>
            </a:r>
            <a:r>
              <a:rPr lang="en-US" sz="3200" b="1" dirty="0"/>
              <a:t> </a:t>
            </a:r>
            <a:r>
              <a:rPr lang="en-US" sz="3200" b="1" dirty="0" err="1"/>
              <a:t>Glaciaire</a:t>
            </a:r>
            <a:r>
              <a:rPr lang="en-US" sz="3200" b="1" dirty="0"/>
              <a:t> et </a:t>
            </a:r>
            <a:r>
              <a:rPr lang="en-US" sz="3200" b="1" dirty="0" err="1"/>
              <a:t>periglaciaire</a:t>
            </a:r>
            <a:r>
              <a:rPr lang="en-US" sz="3200" b="1" dirty="0"/>
              <a:t> - </a:t>
            </a:r>
            <a:r>
              <a:rPr lang="en-US" sz="3200" b="1" dirty="0" err="1"/>
              <a:t>Cours</a:t>
            </a:r>
            <a:r>
              <a:rPr lang="en-US" sz="3200" b="1" dirty="0"/>
              <a:t> et </a:t>
            </a:r>
            <a:r>
              <a:rPr lang="en-US" sz="3200" b="1" dirty="0" err="1"/>
              <a:t>exercices</a:t>
            </a:r>
            <a:r>
              <a:rPr lang="en-US" sz="3200" b="1" dirty="0"/>
              <a:t> </a:t>
            </a:r>
            <a:r>
              <a:rPr lang="en-US" sz="3200" b="1" dirty="0" err="1"/>
              <a:t>corrigés</a:t>
            </a:r>
            <a:r>
              <a:rPr lang="en-US" sz="3200" b="1" dirty="0"/>
              <a:t> - Master</a:t>
            </a:r>
          </a:p>
        </p:txBody>
      </p:sp>
      <p:sp>
        <p:nvSpPr>
          <p:cNvPr id="3075" name="Rectangle 3"/>
          <p:cNvSpPr>
            <a:spLocks noGrp="1" noChangeArrowheads="1"/>
          </p:cNvSpPr>
          <p:nvPr>
            <p:ph type="subTitle" idx="1"/>
          </p:nvPr>
        </p:nvSpPr>
        <p:spPr>
          <a:xfrm>
            <a:off x="2700338" y="1545432"/>
            <a:ext cx="6400800" cy="3402806"/>
          </a:xfrm>
        </p:spPr>
        <p:txBody>
          <a:bodyPr>
            <a:normAutofit fontScale="92500" lnSpcReduction="10000"/>
          </a:bodyPr>
          <a:lstStyle/>
          <a:p>
            <a:pPr>
              <a:lnSpc>
                <a:spcPct val="80000"/>
              </a:lnSpc>
            </a:pPr>
            <a:r>
              <a:rPr lang="en-US" sz="1800" dirty="0" err="1"/>
              <a:t>Rédigé</a:t>
            </a:r>
            <a:r>
              <a:rPr lang="en-US" sz="1800" dirty="0"/>
              <a:t> à </a:t>
            </a:r>
            <a:r>
              <a:rPr lang="en-US" sz="1800" dirty="0" err="1"/>
              <a:t>l'attention</a:t>
            </a:r>
            <a:r>
              <a:rPr lang="en-US" sz="1800" dirty="0"/>
              <a:t> des </a:t>
            </a:r>
            <a:r>
              <a:rPr lang="en-US" sz="1800" dirty="0" err="1"/>
              <a:t>étudiants</a:t>
            </a:r>
            <a:r>
              <a:rPr lang="en-US" sz="1800" dirty="0"/>
              <a:t> en Master des </a:t>
            </a:r>
            <a:r>
              <a:rPr lang="en-US" sz="1800" dirty="0" err="1"/>
              <a:t>filières</a:t>
            </a:r>
            <a:r>
              <a:rPr lang="en-US" sz="1800" dirty="0"/>
              <a:t> Sciences de la Terre et Sciences de </a:t>
            </a:r>
            <a:r>
              <a:rPr lang="en-US" sz="1800" dirty="0" err="1"/>
              <a:t>l'Environnement</a:t>
            </a:r>
            <a:r>
              <a:rPr lang="en-US" sz="1800" dirty="0"/>
              <a:t>, ce </a:t>
            </a:r>
            <a:r>
              <a:rPr lang="en-US" sz="1800" dirty="0" err="1"/>
              <a:t>manuel</a:t>
            </a:r>
            <a:r>
              <a:rPr lang="en-US" sz="1800" dirty="0"/>
              <a:t> de </a:t>
            </a:r>
            <a:r>
              <a:rPr lang="en-US" sz="1800" dirty="0" err="1"/>
              <a:t>référence</a:t>
            </a:r>
            <a:r>
              <a:rPr lang="en-US" sz="1800" dirty="0"/>
              <a:t> </a:t>
            </a:r>
            <a:r>
              <a:rPr lang="en-US" sz="1800" dirty="0" err="1"/>
              <a:t>étudie</a:t>
            </a:r>
            <a:r>
              <a:rPr lang="en-US" sz="1800" dirty="0"/>
              <a:t> le </a:t>
            </a:r>
            <a:r>
              <a:rPr lang="en-US" sz="1800" dirty="0" err="1"/>
              <a:t>fonctionnement</a:t>
            </a:r>
            <a:r>
              <a:rPr lang="en-US" sz="1800" dirty="0"/>
              <a:t> physique et </a:t>
            </a:r>
            <a:r>
              <a:rPr lang="en-US" sz="1800" dirty="0" err="1"/>
              <a:t>biologique</a:t>
            </a:r>
            <a:r>
              <a:rPr lang="en-US" sz="1800" dirty="0"/>
              <a:t> des </a:t>
            </a:r>
            <a:r>
              <a:rPr lang="en-US" sz="1800" dirty="0" err="1"/>
              <a:t>milieux</a:t>
            </a:r>
            <a:r>
              <a:rPr lang="en-US" sz="1800" dirty="0"/>
              <a:t> </a:t>
            </a:r>
            <a:r>
              <a:rPr lang="en-US" sz="1800" dirty="0" err="1"/>
              <a:t>froids</a:t>
            </a:r>
            <a:r>
              <a:rPr lang="en-US" sz="1800" dirty="0"/>
              <a:t>, </a:t>
            </a:r>
            <a:r>
              <a:rPr lang="en-US" sz="1800" dirty="0" err="1"/>
              <a:t>passés</a:t>
            </a:r>
            <a:r>
              <a:rPr lang="en-US" sz="1800" dirty="0"/>
              <a:t> et </a:t>
            </a:r>
            <a:r>
              <a:rPr lang="en-US" sz="1800" dirty="0" err="1"/>
              <a:t>présents</a:t>
            </a:r>
            <a:r>
              <a:rPr lang="en-US" sz="1800" dirty="0"/>
              <a:t>, </a:t>
            </a:r>
            <a:r>
              <a:rPr lang="en-US" sz="1800" dirty="0" err="1"/>
              <a:t>prenant</a:t>
            </a:r>
            <a:r>
              <a:rPr lang="en-US" sz="1800" dirty="0"/>
              <a:t> </a:t>
            </a:r>
            <a:r>
              <a:rPr lang="en-US" sz="1800" dirty="0" err="1"/>
              <a:t>notamment</a:t>
            </a:r>
            <a:r>
              <a:rPr lang="en-US" sz="1800" dirty="0"/>
              <a:t> en </a:t>
            </a:r>
            <a:r>
              <a:rPr lang="en-US" sz="1800" dirty="0" err="1"/>
              <a:t>compte</a:t>
            </a:r>
            <a:r>
              <a:rPr lang="en-US" sz="1800" dirty="0"/>
              <a:t> </a:t>
            </a:r>
            <a:r>
              <a:rPr lang="en-US" sz="1800" dirty="0" err="1"/>
              <a:t>l'intégration</a:t>
            </a:r>
            <a:r>
              <a:rPr lang="en-US" sz="1800" dirty="0"/>
              <a:t> de la </a:t>
            </a:r>
            <a:r>
              <a:rPr lang="en-US" sz="1800" dirty="0" err="1"/>
              <a:t>biosphère</a:t>
            </a:r>
            <a:r>
              <a:rPr lang="en-US" sz="1800" dirty="0"/>
              <a:t> dans le </a:t>
            </a:r>
            <a:r>
              <a:rPr lang="en-US" sz="1800" dirty="0" err="1"/>
              <a:t>contexte</a:t>
            </a:r>
            <a:r>
              <a:rPr lang="en-US" sz="1800" dirty="0"/>
              <a:t> des </a:t>
            </a:r>
            <a:r>
              <a:rPr lang="en-US" sz="1800" dirty="0" err="1"/>
              <a:t>changements</a:t>
            </a:r>
            <a:r>
              <a:rPr lang="en-US" sz="1800" dirty="0"/>
              <a:t> </a:t>
            </a:r>
            <a:r>
              <a:rPr lang="en-US" sz="1800" dirty="0" err="1"/>
              <a:t>climatiques.Il</a:t>
            </a:r>
            <a:r>
              <a:rPr lang="en-US" sz="1800" dirty="0"/>
              <a:t> </a:t>
            </a:r>
            <a:r>
              <a:rPr lang="en-US" sz="1800" dirty="0" err="1"/>
              <a:t>comprend</a:t>
            </a:r>
            <a:r>
              <a:rPr lang="en-US" sz="1800" dirty="0"/>
              <a:t> un </a:t>
            </a:r>
            <a:r>
              <a:rPr lang="en-US" sz="1800" dirty="0" err="1"/>
              <a:t>cours</a:t>
            </a:r>
            <a:r>
              <a:rPr lang="en-US" sz="1800" dirty="0"/>
              <a:t> </a:t>
            </a:r>
            <a:r>
              <a:rPr lang="en-US" sz="1800" dirty="0" err="1"/>
              <a:t>complet</a:t>
            </a:r>
            <a:r>
              <a:rPr lang="en-US" sz="1800" dirty="0"/>
              <a:t>, </a:t>
            </a:r>
            <a:r>
              <a:rPr lang="en-US" sz="1800" dirty="0" err="1"/>
              <a:t>illustré</a:t>
            </a:r>
            <a:r>
              <a:rPr lang="en-US" sz="1800" dirty="0"/>
              <a:t> de </a:t>
            </a:r>
            <a:r>
              <a:rPr lang="en-US" sz="1800" dirty="0" err="1"/>
              <a:t>nombreux</a:t>
            </a:r>
            <a:r>
              <a:rPr lang="en-US" sz="1800" dirty="0"/>
              <a:t> documents </a:t>
            </a:r>
            <a:r>
              <a:rPr lang="en-US" sz="1800" dirty="0" err="1"/>
              <a:t>inédits</a:t>
            </a:r>
            <a:r>
              <a:rPr lang="en-US" sz="1800" dirty="0"/>
              <a:t> (</a:t>
            </a:r>
            <a:r>
              <a:rPr lang="en-US" sz="1800" dirty="0" err="1"/>
              <a:t>schémas</a:t>
            </a:r>
            <a:r>
              <a:rPr lang="en-US" sz="1800" dirty="0"/>
              <a:t>, </a:t>
            </a:r>
            <a:r>
              <a:rPr lang="en-US" sz="1800" dirty="0" err="1"/>
              <a:t>cartes</a:t>
            </a:r>
            <a:r>
              <a:rPr lang="en-US" sz="1800" dirty="0"/>
              <a:t>, </a:t>
            </a:r>
            <a:r>
              <a:rPr lang="en-US" sz="1800" dirty="0" err="1"/>
              <a:t>diagrammes</a:t>
            </a:r>
            <a:r>
              <a:rPr lang="en-US" sz="1800" dirty="0"/>
              <a:t> et </a:t>
            </a:r>
            <a:r>
              <a:rPr lang="en-US" sz="1800" dirty="0" err="1"/>
              <a:t>photographies</a:t>
            </a:r>
            <a:r>
              <a:rPr lang="en-US" sz="1800" dirty="0"/>
              <a:t>), des </a:t>
            </a:r>
            <a:r>
              <a:rPr lang="en-US" sz="1800" dirty="0" err="1"/>
              <a:t>exercices</a:t>
            </a:r>
            <a:r>
              <a:rPr lang="en-US" sz="1800" dirty="0"/>
              <a:t> </a:t>
            </a:r>
            <a:r>
              <a:rPr lang="en-US" sz="1800" dirty="0" err="1"/>
              <a:t>d'applications</a:t>
            </a:r>
            <a:r>
              <a:rPr lang="en-US" sz="1800" dirty="0"/>
              <a:t> </a:t>
            </a:r>
            <a:r>
              <a:rPr lang="en-US" sz="1800" dirty="0" err="1"/>
              <a:t>corrigés</a:t>
            </a:r>
            <a:r>
              <a:rPr lang="en-US" sz="1800" dirty="0"/>
              <a:t> </a:t>
            </a:r>
            <a:r>
              <a:rPr lang="en-US" sz="1800" dirty="0" err="1"/>
              <a:t>ainsi</a:t>
            </a:r>
            <a:r>
              <a:rPr lang="en-US" sz="1800" dirty="0"/>
              <a:t> </a:t>
            </a:r>
            <a:r>
              <a:rPr lang="en-US" sz="1800" dirty="0" err="1"/>
              <a:t>qu'un</a:t>
            </a:r>
            <a:r>
              <a:rPr lang="en-US" sz="1800" dirty="0"/>
              <a:t> </a:t>
            </a:r>
            <a:r>
              <a:rPr lang="en-US" sz="1800" dirty="0" err="1"/>
              <a:t>glossaire</a:t>
            </a:r>
            <a:r>
              <a:rPr lang="en-US" sz="1800" dirty="0"/>
              <a:t> de plus de 500 </a:t>
            </a:r>
            <a:r>
              <a:rPr lang="en-US" sz="1800" dirty="0" err="1"/>
              <a:t>termes</a:t>
            </a:r>
            <a:r>
              <a:rPr lang="en-US" sz="1800" dirty="0"/>
              <a:t> </a:t>
            </a:r>
            <a:r>
              <a:rPr lang="en-US" sz="1800" dirty="0" err="1"/>
              <a:t>spécialisés.Sommaire</a:t>
            </a:r>
            <a:r>
              <a:rPr lang="en-US" sz="1800" dirty="0"/>
              <a:t> :1. Le </a:t>
            </a:r>
            <a:r>
              <a:rPr lang="en-US" sz="1800" dirty="0" err="1"/>
              <a:t>Quaternaire</a:t>
            </a:r>
            <a:r>
              <a:rPr lang="en-US" sz="1800" dirty="0"/>
              <a:t> et l'Holocène2. </a:t>
            </a:r>
            <a:r>
              <a:rPr lang="en-US" sz="1800" dirty="0" err="1"/>
              <a:t>Propriétés</a:t>
            </a:r>
            <a:r>
              <a:rPr lang="en-US" sz="1800" dirty="0"/>
              <a:t> </a:t>
            </a:r>
            <a:r>
              <a:rPr lang="en-US" sz="1800" dirty="0" err="1"/>
              <a:t>mécaniques</a:t>
            </a:r>
            <a:r>
              <a:rPr lang="en-US" sz="1800" dirty="0"/>
              <a:t> et </a:t>
            </a:r>
            <a:r>
              <a:rPr lang="en-US" sz="1800" dirty="0" err="1"/>
              <a:t>thermiques</a:t>
            </a:r>
            <a:r>
              <a:rPr lang="en-US" sz="1800" dirty="0"/>
              <a:t> : le </a:t>
            </a:r>
            <a:r>
              <a:rPr lang="en-US" sz="1800" dirty="0" err="1"/>
              <a:t>froid</a:t>
            </a:r>
            <a:r>
              <a:rPr lang="en-US" sz="1800" dirty="0"/>
              <a:t>, </a:t>
            </a:r>
            <a:r>
              <a:rPr lang="en-US" sz="1800" dirty="0" err="1"/>
              <a:t>une</a:t>
            </a:r>
            <a:r>
              <a:rPr lang="en-US" sz="1800" dirty="0"/>
              <a:t> </a:t>
            </a:r>
            <a:r>
              <a:rPr lang="en-US" sz="1800" dirty="0" err="1"/>
              <a:t>dessiccation</a:t>
            </a:r>
            <a:r>
              <a:rPr lang="en-US" sz="1800" dirty="0"/>
              <a:t> orientée3. Le monde vivant4. La </a:t>
            </a:r>
            <a:r>
              <a:rPr lang="en-US" sz="1800" dirty="0" err="1"/>
              <a:t>végétation</a:t>
            </a:r>
            <a:r>
              <a:rPr lang="en-US" sz="1800" dirty="0"/>
              <a:t> et les sols5. Les avatars de la </a:t>
            </a:r>
            <a:r>
              <a:rPr lang="en-US" sz="1800" dirty="0" err="1"/>
              <a:t>banquise</a:t>
            </a:r>
            <a:r>
              <a:rPr lang="en-US" sz="1800" dirty="0"/>
              <a:t> et la </a:t>
            </a:r>
            <a:r>
              <a:rPr lang="en-US" sz="1800" dirty="0" err="1"/>
              <a:t>dynamique</a:t>
            </a:r>
            <a:r>
              <a:rPr lang="en-US" sz="1800" dirty="0"/>
              <a:t> glacielle6. Le monde glaciaire7. Le </a:t>
            </a:r>
            <a:r>
              <a:rPr lang="en-US" sz="1800" dirty="0" err="1"/>
              <a:t>pergélisol</a:t>
            </a:r>
            <a:r>
              <a:rPr lang="en-US" sz="1800" dirty="0"/>
              <a:t>, </a:t>
            </a:r>
            <a:r>
              <a:rPr lang="en-US" sz="1800" dirty="0" err="1"/>
              <a:t>dynamique</a:t>
            </a:r>
            <a:r>
              <a:rPr lang="en-US" sz="1800" dirty="0"/>
              <a:t> et extension8. La </a:t>
            </a:r>
            <a:r>
              <a:rPr lang="en-US" sz="1800" dirty="0" err="1"/>
              <a:t>dynamique</a:t>
            </a:r>
            <a:r>
              <a:rPr lang="en-US" sz="1800" dirty="0"/>
              <a:t> </a:t>
            </a:r>
            <a:r>
              <a:rPr lang="en-US" sz="1800" dirty="0" err="1"/>
              <a:t>périglaciaire</a:t>
            </a:r>
            <a:r>
              <a:rPr lang="en-US" sz="1800" dirty="0"/>
              <a:t> vraie9. </a:t>
            </a:r>
            <a:r>
              <a:rPr lang="en-US" sz="1800" dirty="0" err="1"/>
              <a:t>L'environnement</a:t>
            </a:r>
            <a:r>
              <a:rPr lang="en-US" sz="1800" dirty="0"/>
              <a:t> </a:t>
            </a:r>
            <a:r>
              <a:rPr lang="en-US" sz="1800" dirty="0" err="1"/>
              <a:t>azonal</a:t>
            </a:r>
            <a:r>
              <a:rPr lang="en-US" sz="1800" dirty="0"/>
              <a:t> et </a:t>
            </a:r>
            <a:r>
              <a:rPr lang="en-US" sz="1800" dirty="0" err="1"/>
              <a:t>l'évolution</a:t>
            </a:r>
            <a:r>
              <a:rPr lang="en-US" sz="1800" dirty="0"/>
              <a:t> paraglaciaire10. </a:t>
            </a:r>
            <a:r>
              <a:rPr lang="en-US" sz="1800" dirty="0" err="1"/>
              <a:t>Bilans</a:t>
            </a:r>
            <a:r>
              <a:rPr lang="en-US" sz="1800" dirty="0"/>
              <a:t> </a:t>
            </a:r>
            <a:r>
              <a:rPr lang="en-US" sz="1800" dirty="0" err="1"/>
              <a:t>sédimentaires</a:t>
            </a:r>
            <a:r>
              <a:rPr lang="en-US" sz="1800" dirty="0"/>
              <a:t> </a:t>
            </a:r>
            <a:r>
              <a:rPr lang="en-US" sz="1800" dirty="0" err="1"/>
              <a:t>quaternaires</a:t>
            </a:r>
            <a:r>
              <a:rPr lang="en-US" sz="1800" dirty="0"/>
              <a:t> et </a:t>
            </a:r>
            <a:r>
              <a:rPr lang="en-US" sz="1800" dirty="0" err="1"/>
              <a:t>stratigraphie</a:t>
            </a:r>
            <a:r>
              <a:rPr lang="en-US" sz="1800" dirty="0"/>
              <a:t> </a:t>
            </a:r>
            <a:r>
              <a:rPr lang="en-US" sz="1800" dirty="0" err="1"/>
              <a:t>séquentielleConclusionCorrigés</a:t>
            </a:r>
            <a:r>
              <a:rPr lang="en-US" sz="1800" dirty="0"/>
              <a:t> des </a:t>
            </a:r>
            <a:r>
              <a:rPr lang="en-US" sz="1800" dirty="0" err="1"/>
              <a:t>exercicesGlossaireBibliographie</a:t>
            </a:r>
            <a:endParaRPr lang="en-US" sz="1800" dirty="0"/>
          </a:p>
        </p:txBody>
      </p:sp>
      <p:pic>
        <p:nvPicPr>
          <p:cNvPr id="3076" name="Picture 4" descr="71KAsA+9KjL._SY342_"/>
          <p:cNvPicPr>
            <a:picLocks noChangeAspect="1" noChangeArrowheads="1"/>
          </p:cNvPicPr>
          <p:nvPr/>
        </p:nvPicPr>
        <p:blipFill>
          <a:blip r:embed="rId2" cstate="print"/>
          <a:srcRect/>
          <a:stretch>
            <a:fillRect/>
          </a:stretch>
        </p:blipFill>
        <p:spPr bwMode="auto">
          <a:xfrm>
            <a:off x="107950" y="1600201"/>
            <a:ext cx="2520950" cy="3307556"/>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650" y="281099"/>
            <a:ext cx="7772400" cy="1102519"/>
          </a:xfrm>
        </p:spPr>
        <p:txBody>
          <a:bodyPr>
            <a:noAutofit/>
          </a:bodyPr>
          <a:lstStyle/>
          <a:p>
            <a:r>
              <a:rPr lang="en-US" sz="2400" b="1" dirty="0"/>
              <a:t>Voltage Stability in Electrical Power Systems Concepts, Assessment, and Methods for Improvement</a:t>
            </a:r>
          </a:p>
        </p:txBody>
      </p:sp>
      <p:sp>
        <p:nvSpPr>
          <p:cNvPr id="3075" name="Rectangle 3"/>
          <p:cNvSpPr>
            <a:spLocks noGrp="1" noChangeArrowheads="1"/>
          </p:cNvSpPr>
          <p:nvPr>
            <p:ph type="subTitle" idx="1"/>
          </p:nvPr>
        </p:nvSpPr>
        <p:spPr>
          <a:xfrm>
            <a:off x="2627784" y="1635646"/>
            <a:ext cx="6400800" cy="3673079"/>
          </a:xfrm>
        </p:spPr>
        <p:txBody>
          <a:bodyPr>
            <a:normAutofit fontScale="92500" lnSpcReduction="20000"/>
          </a:bodyPr>
          <a:lstStyle/>
          <a:p>
            <a:pPr>
              <a:lnSpc>
                <a:spcPct val="80000"/>
              </a:lnSpc>
            </a:pPr>
            <a:r>
              <a:rPr lang="en-US" sz="1400" dirty="0"/>
              <a:t>Voltage Stability in Electrical Power </a:t>
            </a:r>
            <a:r>
              <a:rPr lang="en-US" sz="1400" dirty="0" err="1"/>
              <a:t>SystemsExplore</a:t>
            </a:r>
            <a:r>
              <a:rPr lang="en-US" sz="1400" dirty="0"/>
              <a:t> critical topics and the latest research in voltage stability in electric power systems</a:t>
            </a:r>
          </a:p>
          <a:p>
            <a:pPr>
              <a:lnSpc>
                <a:spcPct val="80000"/>
              </a:lnSpc>
            </a:pPr>
            <a:r>
              <a:rPr lang="en-US" sz="1400" dirty="0"/>
              <a:t>In Voltage Stability in Electrical Power Systems: Concepts, Assessment, and Methods for Improvement, three distinguished electrical engineers deliver a comprehensive discussion of voltage stability analysis in electrical power systems. The book discusses the concept of voltage stability, effective factors and devices, and suitable system modeling, offering readers an authoritative overview of the subject and strategies to prevent instability in power systems.</a:t>
            </a:r>
          </a:p>
          <a:p>
            <a:pPr>
              <a:lnSpc>
                <a:spcPct val="80000"/>
              </a:lnSpc>
            </a:pPr>
            <a:r>
              <a:rPr lang="en-US" sz="1400" dirty="0"/>
              <a:t>The authors explore critical topics such as load and load tap changer (LTC) transformer modeling and the impact of distributed generation and transmission-distribution interactions on voltage stability. They also present practical methods to improve voltage stability.</a:t>
            </a:r>
          </a:p>
          <a:p>
            <a:pPr>
              <a:lnSpc>
                <a:spcPct val="80000"/>
              </a:lnSpc>
            </a:pPr>
            <a:r>
              <a:rPr lang="en-US" sz="1400" dirty="0"/>
              <a:t>Readers will also find:</a:t>
            </a:r>
          </a:p>
          <a:p>
            <a:pPr>
              <a:lnSpc>
                <a:spcPct val="80000"/>
              </a:lnSpc>
            </a:pPr>
            <a:r>
              <a:rPr lang="en-US" sz="1400" dirty="0"/>
              <a:t>Thorough introductions to voltage stability, effective factors and devices, and suitable systems modeling</a:t>
            </a:r>
          </a:p>
          <a:p>
            <a:pPr>
              <a:lnSpc>
                <a:spcPct val="80000"/>
              </a:lnSpc>
            </a:pPr>
            <a:r>
              <a:rPr lang="en-US" sz="1400" dirty="0"/>
              <a:t>Comprehensive explorations of voltage stability assessment methods, including the continuation power flow methods and PV-curve fitting</a:t>
            </a:r>
          </a:p>
          <a:p>
            <a:pPr>
              <a:lnSpc>
                <a:spcPct val="80000"/>
              </a:lnSpc>
            </a:pPr>
            <a:r>
              <a:rPr lang="en-US" sz="1400" dirty="0"/>
              <a:t>In-depth explorations of methods of improving voltage stability, including preventive and corrective methods</a:t>
            </a:r>
          </a:p>
          <a:p>
            <a:pPr>
              <a:lnSpc>
                <a:spcPct val="80000"/>
              </a:lnSpc>
            </a:pPr>
            <a:r>
              <a:rPr lang="en-US" sz="1400" dirty="0"/>
              <a:t>Fulsome presentations of measurement-based indices and model-based indices of stability assessment</a:t>
            </a:r>
          </a:p>
          <a:p>
            <a:pPr>
              <a:lnSpc>
                <a:spcPct val="80000"/>
              </a:lnSpc>
            </a:pPr>
            <a:r>
              <a:rPr lang="en-US" sz="1400" dirty="0"/>
              <a:t>Perfect for engineers and other professionals designing electric power systems, Voltage Stability in Electrical Power Systems: Concepts, Assessment, and Methods for Improvement will also earn a place in the libraries of graduate and senior undergraduate students with an interest in power systems.</a:t>
            </a:r>
          </a:p>
        </p:txBody>
      </p:sp>
      <p:pic>
        <p:nvPicPr>
          <p:cNvPr id="3076" name="Picture 4" descr="51FftMBzOUL._SY342_"/>
          <p:cNvPicPr>
            <a:picLocks noChangeAspect="1" noChangeArrowheads="1"/>
          </p:cNvPicPr>
          <p:nvPr/>
        </p:nvPicPr>
        <p:blipFill>
          <a:blip r:embed="rId2" cstate="print"/>
          <a:srcRect/>
          <a:stretch>
            <a:fillRect/>
          </a:stretch>
        </p:blipFill>
        <p:spPr bwMode="auto">
          <a:xfrm>
            <a:off x="179388" y="1635645"/>
            <a:ext cx="2228850" cy="3379267"/>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650" y="88107"/>
            <a:ext cx="7772400" cy="1026319"/>
          </a:xfrm>
        </p:spPr>
        <p:txBody>
          <a:bodyPr>
            <a:normAutofit fontScale="90000"/>
          </a:bodyPr>
          <a:lstStyle/>
          <a:p>
            <a:r>
              <a:rPr lang="en-US" sz="2400" b="1"/>
              <a:t>L'évaluation des impacts sur l'environnement Processus, acteurs et pratique pour un développement durable</a:t>
            </a:r>
          </a:p>
        </p:txBody>
      </p:sp>
      <p:sp>
        <p:nvSpPr>
          <p:cNvPr id="3075" name="Rectangle 3"/>
          <p:cNvSpPr>
            <a:spLocks noGrp="1" noChangeArrowheads="1"/>
          </p:cNvSpPr>
          <p:nvPr>
            <p:ph type="subTitle" idx="1"/>
          </p:nvPr>
        </p:nvSpPr>
        <p:spPr>
          <a:xfrm>
            <a:off x="2700338" y="1221581"/>
            <a:ext cx="6400800" cy="3781425"/>
          </a:xfrm>
        </p:spPr>
        <p:txBody>
          <a:bodyPr>
            <a:normAutofit fontScale="92500" lnSpcReduction="10000"/>
          </a:bodyPr>
          <a:lstStyle/>
          <a:p>
            <a:pPr>
              <a:lnSpc>
                <a:spcPct val="80000"/>
              </a:lnSpc>
            </a:pPr>
            <a:endParaRPr lang="en-US" sz="1400" dirty="0"/>
          </a:p>
          <a:p>
            <a:pPr>
              <a:lnSpc>
                <a:spcPct val="80000"/>
              </a:lnSpc>
            </a:pPr>
            <a:r>
              <a:rPr lang="en-US" sz="1400" dirty="0" err="1"/>
              <a:t>L'évaluation</a:t>
            </a:r>
            <a:r>
              <a:rPr lang="en-US" sz="1400" dirty="0"/>
              <a:t> </a:t>
            </a:r>
            <a:r>
              <a:rPr lang="en-US" sz="1400" dirty="0" err="1"/>
              <a:t>environnementale</a:t>
            </a:r>
            <a:r>
              <a:rPr lang="en-US" sz="1400" dirty="0"/>
              <a:t> et, en </a:t>
            </a:r>
            <a:r>
              <a:rPr lang="en-US" sz="1400" dirty="0" err="1"/>
              <a:t>particulier</a:t>
            </a:r>
            <a:r>
              <a:rPr lang="en-US" sz="1400" dirty="0"/>
              <a:t>, </a:t>
            </a:r>
            <a:r>
              <a:rPr lang="en-US" sz="1400" dirty="0" err="1"/>
              <a:t>l'évaluation</a:t>
            </a:r>
            <a:r>
              <a:rPr lang="en-US" sz="1400" dirty="0"/>
              <a:t> des impacts </a:t>
            </a:r>
            <a:r>
              <a:rPr lang="en-US" sz="1400" dirty="0" err="1"/>
              <a:t>sur</a:t>
            </a:r>
            <a:r>
              <a:rPr lang="en-US" sz="1400" dirty="0"/>
              <a:t> </a:t>
            </a:r>
            <a:r>
              <a:rPr lang="en-US" sz="1400" dirty="0" err="1"/>
              <a:t>l'environnement</a:t>
            </a:r>
            <a:r>
              <a:rPr lang="en-US" sz="1400" dirty="0"/>
              <a:t> (EIE) </a:t>
            </a:r>
            <a:r>
              <a:rPr lang="en-US" sz="1400" dirty="0" err="1"/>
              <a:t>sont</a:t>
            </a:r>
            <a:r>
              <a:rPr lang="en-US" sz="1400" dirty="0"/>
              <a:t> des </a:t>
            </a:r>
            <a:r>
              <a:rPr lang="en-US" sz="1400" dirty="0" err="1"/>
              <a:t>outils</a:t>
            </a:r>
            <a:r>
              <a:rPr lang="en-US" sz="1400" dirty="0"/>
              <a:t> </a:t>
            </a:r>
            <a:r>
              <a:rPr lang="en-US" sz="1400" dirty="0" err="1"/>
              <a:t>majeurs</a:t>
            </a:r>
            <a:r>
              <a:rPr lang="en-US" sz="1400" dirty="0"/>
              <a:t> de </a:t>
            </a:r>
            <a:r>
              <a:rPr lang="en-US" sz="1400" dirty="0" err="1"/>
              <a:t>développement</a:t>
            </a:r>
            <a:r>
              <a:rPr lang="en-US" sz="1400" dirty="0"/>
              <a:t> durable. </a:t>
            </a:r>
            <a:r>
              <a:rPr lang="en-US" sz="1400" dirty="0" err="1"/>
              <a:t>Elles</a:t>
            </a:r>
            <a:r>
              <a:rPr lang="en-US" sz="1400" dirty="0"/>
              <a:t> </a:t>
            </a:r>
            <a:r>
              <a:rPr lang="en-US" sz="1400" dirty="0" err="1"/>
              <a:t>permettent</a:t>
            </a:r>
            <a:r>
              <a:rPr lang="en-US" sz="1400" dirty="0"/>
              <a:t> </a:t>
            </a:r>
            <a:r>
              <a:rPr lang="en-US" sz="1400" dirty="0" err="1"/>
              <a:t>d'inscrire</a:t>
            </a:r>
            <a:r>
              <a:rPr lang="en-US" sz="1400" dirty="0"/>
              <a:t> </a:t>
            </a:r>
            <a:r>
              <a:rPr lang="en-US" sz="1400" dirty="0" err="1"/>
              <a:t>l'environnement</a:t>
            </a:r>
            <a:r>
              <a:rPr lang="en-US" sz="1400" dirty="0"/>
              <a:t> dans les </a:t>
            </a:r>
            <a:r>
              <a:rPr lang="en-US" sz="1400" dirty="0" err="1"/>
              <a:t>processus</a:t>
            </a:r>
            <a:r>
              <a:rPr lang="en-US" sz="1400" dirty="0"/>
              <a:t> de </a:t>
            </a:r>
            <a:r>
              <a:rPr lang="en-US" sz="1400" dirty="0" err="1"/>
              <a:t>décision</a:t>
            </a:r>
            <a:r>
              <a:rPr lang="en-US" sz="1400" dirty="0"/>
              <a:t> à </a:t>
            </a:r>
            <a:r>
              <a:rPr lang="en-US" sz="1400" dirty="0" err="1"/>
              <a:t>diverses</a:t>
            </a:r>
            <a:r>
              <a:rPr lang="en-US" sz="1400" dirty="0"/>
              <a:t> </a:t>
            </a:r>
            <a:r>
              <a:rPr lang="en-US" sz="1400" dirty="0" err="1"/>
              <a:t>échelles</a:t>
            </a:r>
            <a:r>
              <a:rPr lang="en-US" sz="1400" dirty="0"/>
              <a:t>, </a:t>
            </a:r>
            <a:r>
              <a:rPr lang="en-US" sz="1400" dirty="0" err="1"/>
              <a:t>depuis</a:t>
            </a:r>
            <a:r>
              <a:rPr lang="en-US" sz="1400" dirty="0"/>
              <a:t> le </a:t>
            </a:r>
            <a:r>
              <a:rPr lang="en-US" sz="1400" dirty="0" err="1"/>
              <a:t>niveau</a:t>
            </a:r>
            <a:r>
              <a:rPr lang="en-US" sz="1400" dirty="0"/>
              <a:t> </a:t>
            </a:r>
            <a:r>
              <a:rPr lang="en-US" sz="1400" dirty="0" err="1"/>
              <a:t>stratégique</a:t>
            </a:r>
            <a:r>
              <a:rPr lang="en-US" sz="1400" dirty="0"/>
              <a:t> de la </a:t>
            </a:r>
            <a:r>
              <a:rPr lang="en-US" sz="1400" dirty="0" err="1"/>
              <a:t>planification</a:t>
            </a:r>
            <a:r>
              <a:rPr lang="en-US" sz="1400" dirty="0"/>
              <a:t> </a:t>
            </a:r>
            <a:r>
              <a:rPr lang="en-US" sz="1400" dirty="0" err="1"/>
              <a:t>jusqu'à</a:t>
            </a:r>
            <a:r>
              <a:rPr lang="en-US" sz="1400" dirty="0"/>
              <a:t> la </a:t>
            </a:r>
            <a:r>
              <a:rPr lang="en-US" sz="1400" dirty="0" err="1"/>
              <a:t>gestion</a:t>
            </a:r>
            <a:r>
              <a:rPr lang="en-US" sz="1400" dirty="0"/>
              <a:t> des </a:t>
            </a:r>
            <a:r>
              <a:rPr lang="en-US" sz="1400" dirty="0" err="1"/>
              <a:t>opérations</a:t>
            </a:r>
            <a:r>
              <a:rPr lang="en-US" sz="1400" dirty="0"/>
              <a:t>. </a:t>
            </a:r>
            <a:r>
              <a:rPr lang="en-US" sz="1400" dirty="0" err="1"/>
              <a:t>L'évaluation</a:t>
            </a:r>
            <a:r>
              <a:rPr lang="en-US" sz="1400" dirty="0"/>
              <a:t> des impacts </a:t>
            </a:r>
            <a:r>
              <a:rPr lang="en-US" sz="1400" dirty="0" err="1"/>
              <a:t>sur</a:t>
            </a:r>
            <a:r>
              <a:rPr lang="en-US" sz="1400" dirty="0"/>
              <a:t> </a:t>
            </a:r>
            <a:r>
              <a:rPr lang="en-US" sz="1400" dirty="0" err="1"/>
              <a:t>l'environnement</a:t>
            </a:r>
            <a:r>
              <a:rPr lang="en-US" sz="1400" dirty="0"/>
              <a:t> - </a:t>
            </a:r>
            <a:r>
              <a:rPr lang="en-US" sz="1400" dirty="0" err="1"/>
              <a:t>Processus</a:t>
            </a:r>
            <a:r>
              <a:rPr lang="en-US" sz="1400" dirty="0"/>
              <a:t>, </a:t>
            </a:r>
            <a:r>
              <a:rPr lang="en-US" sz="1400" dirty="0" err="1"/>
              <a:t>acteurs</a:t>
            </a:r>
            <a:r>
              <a:rPr lang="en-US" sz="1400" dirty="0"/>
              <a:t> et </a:t>
            </a:r>
            <a:r>
              <a:rPr lang="en-US" sz="1400" dirty="0" err="1"/>
              <a:t>pratique</a:t>
            </a:r>
            <a:r>
              <a:rPr lang="en-US" sz="1400" dirty="0"/>
              <a:t> pour un </a:t>
            </a:r>
            <a:r>
              <a:rPr lang="en-US" sz="1400" dirty="0" err="1"/>
              <a:t>développement</a:t>
            </a:r>
            <a:r>
              <a:rPr lang="en-US" sz="1400" dirty="0"/>
              <a:t> durable, </a:t>
            </a:r>
            <a:r>
              <a:rPr lang="en-US" sz="1400" dirty="0" err="1"/>
              <a:t>quatrième</a:t>
            </a:r>
            <a:r>
              <a:rPr lang="en-US" sz="1400" dirty="0"/>
              <a:t> </a:t>
            </a:r>
            <a:r>
              <a:rPr lang="en-US" sz="1400" dirty="0" err="1"/>
              <a:t>édition</a:t>
            </a:r>
            <a:r>
              <a:rPr lang="en-US" sz="1400" dirty="0"/>
              <a:t>, </a:t>
            </a:r>
            <a:r>
              <a:rPr lang="en-US" sz="1400" dirty="0" err="1"/>
              <a:t>initie</a:t>
            </a:r>
            <a:r>
              <a:rPr lang="en-US" sz="1400" dirty="0"/>
              <a:t> le </a:t>
            </a:r>
            <a:r>
              <a:rPr lang="en-US" sz="1400" dirty="0" err="1"/>
              <a:t>lecteur</a:t>
            </a:r>
            <a:r>
              <a:rPr lang="en-US" sz="1400" dirty="0"/>
              <a:t> à </a:t>
            </a:r>
            <a:r>
              <a:rPr lang="en-US" sz="1400" dirty="0" err="1"/>
              <a:t>l'EIE</a:t>
            </a:r>
            <a:r>
              <a:rPr lang="en-US" sz="1400" dirty="0"/>
              <a:t> et au </a:t>
            </a:r>
            <a:r>
              <a:rPr lang="en-US" sz="1400" dirty="0" err="1"/>
              <a:t>développement</a:t>
            </a:r>
            <a:r>
              <a:rPr lang="en-US" sz="1400" dirty="0"/>
              <a:t> durable dans </a:t>
            </a:r>
            <a:r>
              <a:rPr lang="en-US" sz="1400" dirty="0" err="1"/>
              <a:t>une</a:t>
            </a:r>
            <a:r>
              <a:rPr lang="en-US" sz="1400" dirty="0"/>
              <a:t> perspective </a:t>
            </a:r>
            <a:r>
              <a:rPr lang="en-US" sz="1400" dirty="0" err="1"/>
              <a:t>interdisciplinaire</a:t>
            </a:r>
            <a:r>
              <a:rPr lang="en-US" sz="1400" dirty="0"/>
              <a:t> et </a:t>
            </a:r>
            <a:r>
              <a:rPr lang="en-US" sz="1400" dirty="0" err="1"/>
              <a:t>résolument</a:t>
            </a:r>
            <a:r>
              <a:rPr lang="en-US" sz="1400" dirty="0"/>
              <a:t> francophone. L'ouvrage </a:t>
            </a:r>
            <a:r>
              <a:rPr lang="en-US" sz="1400" dirty="0" err="1"/>
              <a:t>introduit</a:t>
            </a:r>
            <a:r>
              <a:rPr lang="en-US" sz="1400" dirty="0"/>
              <a:t> les concepts </a:t>
            </a:r>
            <a:r>
              <a:rPr lang="en-US" sz="1400" dirty="0" err="1"/>
              <a:t>clés</a:t>
            </a:r>
            <a:r>
              <a:rPr lang="en-US" sz="1400" dirty="0"/>
              <a:t> du </a:t>
            </a:r>
            <a:r>
              <a:rPr lang="en-US" sz="1400" dirty="0" err="1"/>
              <a:t>sujet</a:t>
            </a:r>
            <a:r>
              <a:rPr lang="en-US" sz="1400" dirty="0"/>
              <a:t>, </a:t>
            </a:r>
            <a:r>
              <a:rPr lang="en-US" sz="1400" dirty="0" err="1"/>
              <a:t>puis</a:t>
            </a:r>
            <a:r>
              <a:rPr lang="en-US" sz="1400" dirty="0"/>
              <a:t> </a:t>
            </a:r>
            <a:r>
              <a:rPr lang="en-US" sz="1400" dirty="0" err="1"/>
              <a:t>décrit</a:t>
            </a:r>
            <a:r>
              <a:rPr lang="en-US" sz="1400" dirty="0"/>
              <a:t> et </a:t>
            </a:r>
            <a:r>
              <a:rPr lang="en-US" sz="1400" dirty="0" err="1"/>
              <a:t>approfondit</a:t>
            </a:r>
            <a:r>
              <a:rPr lang="en-US" sz="1400" dirty="0"/>
              <a:t> le </a:t>
            </a:r>
            <a:r>
              <a:rPr lang="en-US" sz="1400" dirty="0" err="1"/>
              <a:t>processus</a:t>
            </a:r>
            <a:r>
              <a:rPr lang="en-US" sz="1400" dirty="0"/>
              <a:t> et la </a:t>
            </a:r>
            <a:r>
              <a:rPr lang="en-US" sz="1400" dirty="0" err="1"/>
              <a:t>pratique</a:t>
            </a:r>
            <a:r>
              <a:rPr lang="en-US" sz="1400" dirty="0"/>
              <a:t> de </a:t>
            </a:r>
            <a:r>
              <a:rPr lang="en-US" sz="1400" dirty="0" err="1"/>
              <a:t>l'EIE</a:t>
            </a:r>
            <a:r>
              <a:rPr lang="en-US" sz="1400" dirty="0"/>
              <a:t>, </a:t>
            </a:r>
            <a:r>
              <a:rPr lang="en-US" sz="1400" dirty="0" err="1"/>
              <a:t>situant</a:t>
            </a:r>
            <a:r>
              <a:rPr lang="en-US" sz="1400" dirty="0"/>
              <a:t> la </a:t>
            </a:r>
            <a:r>
              <a:rPr lang="en-US" sz="1400" dirty="0" err="1"/>
              <a:t>démarche</a:t>
            </a:r>
            <a:r>
              <a:rPr lang="en-US" sz="1400" dirty="0"/>
              <a:t> dans un </a:t>
            </a:r>
            <a:r>
              <a:rPr lang="en-US" sz="1400" dirty="0" err="1"/>
              <a:t>contexte</a:t>
            </a:r>
            <a:r>
              <a:rPr lang="en-US" sz="1400" dirty="0"/>
              <a:t> </a:t>
            </a:r>
            <a:r>
              <a:rPr lang="en-US" sz="1400" dirty="0" err="1"/>
              <a:t>sociopolitique</a:t>
            </a:r>
            <a:r>
              <a:rPr lang="en-US" sz="1400" dirty="0"/>
              <a:t> </a:t>
            </a:r>
            <a:r>
              <a:rPr lang="en-US" sz="1400" dirty="0" err="1"/>
              <a:t>où</a:t>
            </a:r>
            <a:r>
              <a:rPr lang="en-US" sz="1400" dirty="0"/>
              <a:t> les </a:t>
            </a:r>
            <a:r>
              <a:rPr lang="en-US" sz="1400" dirty="0" err="1"/>
              <a:t>acteurs</a:t>
            </a:r>
            <a:r>
              <a:rPr lang="en-US" sz="1400" dirty="0"/>
              <a:t> </a:t>
            </a:r>
            <a:r>
              <a:rPr lang="en-US" sz="1400" dirty="0" err="1"/>
              <a:t>sont</a:t>
            </a:r>
            <a:r>
              <a:rPr lang="en-US" sz="1400" dirty="0"/>
              <a:t> en </a:t>
            </a:r>
            <a:r>
              <a:rPr lang="en-US" sz="1400" dirty="0" err="1"/>
              <a:t>constante</a:t>
            </a:r>
            <a:r>
              <a:rPr lang="en-US" sz="1400" dirty="0"/>
              <a:t> interaction et en </a:t>
            </a:r>
            <a:r>
              <a:rPr lang="en-US" sz="1400" dirty="0" err="1"/>
              <a:t>apprentissage</a:t>
            </a:r>
            <a:r>
              <a:rPr lang="en-US" sz="1400" dirty="0"/>
              <a:t>. Il </a:t>
            </a:r>
            <a:r>
              <a:rPr lang="en-US" sz="1400" dirty="0" err="1"/>
              <a:t>discute</a:t>
            </a:r>
            <a:r>
              <a:rPr lang="en-US" sz="1400" dirty="0"/>
              <a:t> </a:t>
            </a:r>
            <a:r>
              <a:rPr lang="en-US" sz="1400" dirty="0" err="1"/>
              <a:t>tant</a:t>
            </a:r>
            <a:r>
              <a:rPr lang="en-US" sz="1400" dirty="0"/>
              <a:t> des </a:t>
            </a:r>
            <a:r>
              <a:rPr lang="en-US" sz="1400" dirty="0" err="1"/>
              <a:t>méthodes</a:t>
            </a:r>
            <a:r>
              <a:rPr lang="en-US" sz="1400" dirty="0"/>
              <a:t> et des </a:t>
            </a:r>
            <a:r>
              <a:rPr lang="en-US" sz="1400" dirty="0" err="1"/>
              <a:t>outils</a:t>
            </a:r>
            <a:r>
              <a:rPr lang="en-US" sz="1400" dirty="0"/>
              <a:t> de </a:t>
            </a:r>
            <a:r>
              <a:rPr lang="en-US" sz="1400" dirty="0" err="1"/>
              <a:t>réalisation</a:t>
            </a:r>
            <a:r>
              <a:rPr lang="en-US" sz="1400" dirty="0"/>
              <a:t> et </a:t>
            </a:r>
            <a:r>
              <a:rPr lang="en-US" sz="1400" dirty="0" err="1"/>
              <a:t>d'examen</a:t>
            </a:r>
            <a:r>
              <a:rPr lang="en-US" sz="1400" dirty="0"/>
              <a:t> </a:t>
            </a:r>
            <a:r>
              <a:rPr lang="en-US" sz="1400" dirty="0" err="1"/>
              <a:t>d'une</a:t>
            </a:r>
            <a:r>
              <a:rPr lang="en-US" sz="1400" dirty="0"/>
              <a:t> EIE que de </a:t>
            </a:r>
            <a:r>
              <a:rPr lang="en-US" sz="1400" dirty="0" err="1"/>
              <a:t>ceux</a:t>
            </a:r>
            <a:r>
              <a:rPr lang="en-US" sz="1400" dirty="0"/>
              <a:t> </a:t>
            </a:r>
            <a:r>
              <a:rPr lang="en-US" sz="1400" dirty="0" err="1"/>
              <a:t>requis</a:t>
            </a:r>
            <a:r>
              <a:rPr lang="en-US" sz="1400" dirty="0"/>
              <a:t> pour </a:t>
            </a:r>
            <a:r>
              <a:rPr lang="en-US" sz="1400" dirty="0" err="1"/>
              <a:t>l'exercice</a:t>
            </a:r>
            <a:r>
              <a:rPr lang="en-US" sz="1400" dirty="0"/>
              <a:t> de la participation </a:t>
            </a:r>
            <a:r>
              <a:rPr lang="en-US" sz="1400" dirty="0" err="1"/>
              <a:t>publique</a:t>
            </a:r>
            <a:r>
              <a:rPr lang="en-US" sz="1400" dirty="0"/>
              <a:t> et pour </a:t>
            </a:r>
            <a:r>
              <a:rPr lang="en-US" sz="1400" dirty="0" err="1"/>
              <a:t>l'introduction</a:t>
            </a:r>
            <a:r>
              <a:rPr lang="en-US" sz="1400" dirty="0"/>
              <a:t> de </a:t>
            </a:r>
            <a:r>
              <a:rPr lang="en-US" sz="1400" dirty="0" err="1"/>
              <a:t>l'analyse</a:t>
            </a:r>
            <a:r>
              <a:rPr lang="en-US" sz="1400" dirty="0"/>
              <a:t> "</a:t>
            </a:r>
            <a:r>
              <a:rPr lang="en-US" sz="1400" dirty="0" err="1"/>
              <a:t>développement</a:t>
            </a:r>
            <a:r>
              <a:rPr lang="en-US" sz="1400" dirty="0"/>
              <a:t> durable" dans </a:t>
            </a:r>
            <a:r>
              <a:rPr lang="en-US" sz="1400" dirty="0" err="1"/>
              <a:t>l'EIE</a:t>
            </a:r>
            <a:r>
              <a:rPr lang="en-US" sz="1400" dirty="0"/>
              <a:t>, y </a:t>
            </a:r>
            <a:r>
              <a:rPr lang="en-US" sz="1400" dirty="0" err="1"/>
              <a:t>compris</a:t>
            </a:r>
            <a:r>
              <a:rPr lang="en-US" sz="1400" dirty="0"/>
              <a:t> la </a:t>
            </a:r>
            <a:r>
              <a:rPr lang="en-US" sz="1400" dirty="0" err="1"/>
              <a:t>prise</a:t>
            </a:r>
            <a:r>
              <a:rPr lang="en-US" sz="1400" dirty="0"/>
              <a:t> en </a:t>
            </a:r>
            <a:r>
              <a:rPr lang="en-US" sz="1400" dirty="0" err="1"/>
              <a:t>compte</a:t>
            </a:r>
            <a:r>
              <a:rPr lang="en-US" sz="1400" dirty="0"/>
              <a:t> des </a:t>
            </a:r>
            <a:r>
              <a:rPr lang="en-US" sz="1400" dirty="0" err="1"/>
              <a:t>changements</a:t>
            </a:r>
            <a:r>
              <a:rPr lang="en-US" sz="1400" dirty="0"/>
              <a:t> </a:t>
            </a:r>
            <a:r>
              <a:rPr lang="en-US" sz="1400" dirty="0" err="1"/>
              <a:t>climatiques</a:t>
            </a:r>
            <a:r>
              <a:rPr lang="en-US" sz="1400" dirty="0"/>
              <a:t> et de la </a:t>
            </a:r>
            <a:r>
              <a:rPr lang="en-US" sz="1400" dirty="0" err="1"/>
              <a:t>biodiversité</a:t>
            </a:r>
            <a:r>
              <a:rPr lang="en-US" sz="1400" dirty="0"/>
              <a:t> ; </a:t>
            </a:r>
            <a:r>
              <a:rPr lang="en-US" sz="1400" dirty="0" err="1"/>
              <a:t>ces</a:t>
            </a:r>
            <a:r>
              <a:rPr lang="en-US" sz="1400" dirty="0"/>
              <a:t> </a:t>
            </a:r>
            <a:r>
              <a:rPr lang="en-US" sz="1400" dirty="0" err="1"/>
              <a:t>derniers</a:t>
            </a:r>
            <a:r>
              <a:rPr lang="en-US" sz="1400" dirty="0"/>
              <a:t> aspects font </a:t>
            </a:r>
            <a:r>
              <a:rPr lang="en-US" sz="1400" dirty="0" err="1"/>
              <a:t>d'ailleurs</a:t>
            </a:r>
            <a:r>
              <a:rPr lang="en-US" sz="1400" dirty="0"/>
              <a:t> </a:t>
            </a:r>
            <a:r>
              <a:rPr lang="en-US" sz="1400" dirty="0" err="1"/>
              <a:t>l'objet</a:t>
            </a:r>
            <a:r>
              <a:rPr lang="en-US" sz="1400" dirty="0"/>
              <a:t> d'un nouveau </a:t>
            </a:r>
            <a:r>
              <a:rPr lang="en-US" sz="1400" dirty="0" err="1"/>
              <a:t>chapitre</a:t>
            </a:r>
            <a:r>
              <a:rPr lang="en-US" sz="1400" dirty="0"/>
              <a:t>. En </a:t>
            </a:r>
            <a:r>
              <a:rPr lang="en-US" sz="1400" dirty="0" err="1"/>
              <a:t>outre</a:t>
            </a:r>
            <a:r>
              <a:rPr lang="en-US" sz="1400" dirty="0"/>
              <a:t>, l'ouvrage </a:t>
            </a:r>
            <a:r>
              <a:rPr lang="en-US" sz="1400" dirty="0" err="1"/>
              <a:t>décrit</a:t>
            </a:r>
            <a:r>
              <a:rPr lang="en-US" sz="1400" dirty="0"/>
              <a:t> </a:t>
            </a:r>
            <a:r>
              <a:rPr lang="en-US" sz="1400" dirty="0" err="1"/>
              <a:t>l'évaluation</a:t>
            </a:r>
            <a:r>
              <a:rPr lang="en-US" sz="1400" dirty="0"/>
              <a:t> </a:t>
            </a:r>
            <a:r>
              <a:rPr lang="en-US" sz="1400" dirty="0" err="1"/>
              <a:t>environnementale</a:t>
            </a:r>
            <a:r>
              <a:rPr lang="en-US" sz="1400" dirty="0"/>
              <a:t> </a:t>
            </a:r>
            <a:r>
              <a:rPr lang="en-US" sz="1400" dirty="0" err="1"/>
              <a:t>stratégique</a:t>
            </a:r>
            <a:r>
              <a:rPr lang="en-US" sz="1400" dirty="0"/>
              <a:t>. Un site Web </a:t>
            </a:r>
            <a:r>
              <a:rPr lang="en-US" sz="1400" dirty="0" err="1"/>
              <a:t>d'accompagnement</a:t>
            </a:r>
            <a:r>
              <a:rPr lang="en-US" sz="1400" dirty="0"/>
              <a:t> </a:t>
            </a:r>
            <a:r>
              <a:rPr lang="en-US" sz="1400" dirty="0" err="1"/>
              <a:t>collige</a:t>
            </a:r>
            <a:r>
              <a:rPr lang="en-US" sz="1400" dirty="0"/>
              <a:t> des </a:t>
            </a:r>
            <a:r>
              <a:rPr lang="en-US" sz="1400" dirty="0" err="1"/>
              <a:t>études</a:t>
            </a:r>
            <a:r>
              <a:rPr lang="en-US" sz="1400" dirty="0"/>
              <a:t> de </a:t>
            </a:r>
            <a:r>
              <a:rPr lang="en-US" sz="1400" dirty="0" err="1"/>
              <a:t>cas</a:t>
            </a:r>
            <a:r>
              <a:rPr lang="en-US" sz="1400" dirty="0"/>
              <a:t> et </a:t>
            </a:r>
            <a:r>
              <a:rPr lang="en-US" sz="1400" dirty="0" err="1"/>
              <a:t>fournit</a:t>
            </a:r>
            <a:r>
              <a:rPr lang="en-US" sz="1400" dirty="0"/>
              <a:t> un carnet de liens Internet </a:t>
            </a:r>
            <a:r>
              <a:rPr lang="en-US" sz="1400" dirty="0" err="1"/>
              <a:t>vers</a:t>
            </a:r>
            <a:r>
              <a:rPr lang="en-US" sz="1400" dirty="0"/>
              <a:t> les sites, </a:t>
            </a:r>
            <a:r>
              <a:rPr lang="en-US" sz="1400" dirty="0" err="1"/>
              <a:t>principalement</a:t>
            </a:r>
            <a:r>
              <a:rPr lang="en-US" sz="1400" dirty="0"/>
              <a:t> </a:t>
            </a:r>
            <a:r>
              <a:rPr lang="en-US" sz="1400" dirty="0" err="1"/>
              <a:t>francophones</a:t>
            </a:r>
            <a:r>
              <a:rPr lang="en-US" sz="1400" dirty="0"/>
              <a:t>, les plus </a:t>
            </a:r>
            <a:r>
              <a:rPr lang="en-US" sz="1400" dirty="0" err="1"/>
              <a:t>pertinents</a:t>
            </a:r>
            <a:r>
              <a:rPr lang="en-US" sz="1400" dirty="0"/>
              <a:t> à </a:t>
            </a:r>
            <a:r>
              <a:rPr lang="en-US" sz="1400" dirty="0" err="1"/>
              <a:t>l'exercice</a:t>
            </a:r>
            <a:r>
              <a:rPr lang="en-US" sz="1400" dirty="0"/>
              <a:t> de la profession. </a:t>
            </a:r>
            <a:r>
              <a:rPr lang="en-US" sz="1400" dirty="0" err="1"/>
              <a:t>Cet</a:t>
            </a:r>
            <a:r>
              <a:rPr lang="en-US" sz="1400" dirty="0"/>
              <a:t> </a:t>
            </a:r>
            <a:r>
              <a:rPr lang="en-US" sz="1400" dirty="0" err="1"/>
              <a:t>ouvrage</a:t>
            </a:r>
            <a:r>
              <a:rPr lang="en-US" sz="1400" dirty="0"/>
              <a:t> </a:t>
            </a:r>
            <a:r>
              <a:rPr lang="en-US" sz="1400" dirty="0" err="1"/>
              <a:t>est</a:t>
            </a:r>
            <a:r>
              <a:rPr lang="en-US" sz="1400" dirty="0"/>
              <a:t> </a:t>
            </a:r>
            <a:r>
              <a:rPr lang="en-US" sz="1400" dirty="0" err="1"/>
              <a:t>destiné</a:t>
            </a:r>
            <a:r>
              <a:rPr lang="en-US" sz="1400" dirty="0"/>
              <a:t> aux </a:t>
            </a:r>
            <a:r>
              <a:rPr lang="en-US" sz="1400" dirty="0" err="1"/>
              <a:t>étudiants</a:t>
            </a:r>
            <a:r>
              <a:rPr lang="en-US" sz="1400" dirty="0"/>
              <a:t> </a:t>
            </a:r>
            <a:r>
              <a:rPr lang="en-US" sz="1400" dirty="0" err="1"/>
              <a:t>inscrits</a:t>
            </a:r>
            <a:r>
              <a:rPr lang="en-US" sz="1400" dirty="0"/>
              <a:t> dans un </a:t>
            </a:r>
            <a:r>
              <a:rPr lang="en-US" sz="1400" dirty="0" err="1"/>
              <a:t>programme</a:t>
            </a:r>
            <a:r>
              <a:rPr lang="en-US" sz="1400" dirty="0"/>
              <a:t> </a:t>
            </a:r>
            <a:r>
              <a:rPr lang="en-US" sz="1400" dirty="0" err="1"/>
              <a:t>universitaire</a:t>
            </a:r>
            <a:r>
              <a:rPr lang="en-US" sz="1400" dirty="0"/>
              <a:t> en </a:t>
            </a:r>
            <a:r>
              <a:rPr lang="en-US" sz="1400" dirty="0" err="1"/>
              <a:t>environnement</a:t>
            </a:r>
            <a:r>
              <a:rPr lang="en-US" sz="1400" dirty="0"/>
              <a:t> ou en </a:t>
            </a:r>
            <a:r>
              <a:rPr lang="en-US" sz="1400" dirty="0" err="1"/>
              <a:t>développement</a:t>
            </a:r>
            <a:r>
              <a:rPr lang="en-US" sz="1400" dirty="0"/>
              <a:t> durable </a:t>
            </a:r>
            <a:r>
              <a:rPr lang="en-US" sz="1400" dirty="0" err="1"/>
              <a:t>ainsi</a:t>
            </a:r>
            <a:r>
              <a:rPr lang="en-US" sz="1400" dirty="0"/>
              <a:t> </a:t>
            </a:r>
            <a:r>
              <a:rPr lang="en-US" sz="1400" dirty="0" err="1"/>
              <a:t>qu'a</a:t>
            </a:r>
            <a:r>
              <a:rPr lang="en-US" sz="1400" dirty="0"/>
              <a:t> </a:t>
            </a:r>
            <a:r>
              <a:rPr lang="en-US" sz="1400" dirty="0" err="1"/>
              <a:t>toute</a:t>
            </a:r>
            <a:r>
              <a:rPr lang="en-US" sz="1400" dirty="0"/>
              <a:t> </a:t>
            </a:r>
            <a:r>
              <a:rPr lang="en-US" sz="1400" dirty="0" err="1"/>
              <a:t>personne</a:t>
            </a:r>
            <a:r>
              <a:rPr lang="en-US" sz="1400" dirty="0"/>
              <a:t> </a:t>
            </a:r>
            <a:r>
              <a:rPr lang="en-US" sz="1400" dirty="0" err="1"/>
              <a:t>impliquée</a:t>
            </a:r>
            <a:r>
              <a:rPr lang="en-US" sz="1400" dirty="0"/>
              <a:t> dans un </a:t>
            </a:r>
            <a:r>
              <a:rPr lang="en-US" sz="1400" dirty="0" err="1"/>
              <a:t>processus</a:t>
            </a:r>
            <a:r>
              <a:rPr lang="en-US" sz="1400" dirty="0"/>
              <a:t> </a:t>
            </a:r>
            <a:r>
              <a:rPr lang="en-US" sz="1400" dirty="0" err="1"/>
              <a:t>d'évaluation</a:t>
            </a:r>
            <a:r>
              <a:rPr lang="en-US" sz="1400" dirty="0"/>
              <a:t> d'un </a:t>
            </a:r>
            <a:r>
              <a:rPr lang="en-US" sz="1400" dirty="0" err="1"/>
              <a:t>projet</a:t>
            </a:r>
            <a:r>
              <a:rPr lang="en-US" sz="1400" dirty="0"/>
              <a:t> en </a:t>
            </a:r>
            <a:r>
              <a:rPr lang="en-US" sz="1400" dirty="0" err="1"/>
              <a:t>développement</a:t>
            </a:r>
            <a:r>
              <a:rPr lang="en-US" sz="1400" dirty="0"/>
              <a:t> ou </a:t>
            </a:r>
            <a:r>
              <a:rPr lang="en-US" sz="1400" dirty="0" err="1"/>
              <a:t>intéressée</a:t>
            </a:r>
            <a:r>
              <a:rPr lang="en-US" sz="1400" dirty="0"/>
              <a:t> par le </a:t>
            </a:r>
            <a:r>
              <a:rPr lang="en-US" sz="1400" dirty="0" err="1"/>
              <a:t>sujet</a:t>
            </a:r>
            <a:r>
              <a:rPr lang="en-US" sz="1400" dirty="0"/>
              <a:t>, qu'elle </a:t>
            </a:r>
            <a:r>
              <a:rPr lang="en-US" sz="1400" dirty="0" err="1"/>
              <a:t>soit</a:t>
            </a:r>
            <a:r>
              <a:rPr lang="en-US" sz="1400" dirty="0"/>
              <a:t> un </a:t>
            </a:r>
            <a:r>
              <a:rPr lang="en-US" sz="1400" dirty="0" err="1"/>
              <a:t>professionnel</a:t>
            </a:r>
            <a:r>
              <a:rPr lang="en-US" sz="1400" dirty="0"/>
              <a:t> de </a:t>
            </a:r>
            <a:r>
              <a:rPr lang="en-US" sz="1400" dirty="0" err="1"/>
              <a:t>l'ElE</a:t>
            </a:r>
            <a:r>
              <a:rPr lang="en-US" sz="1400" dirty="0"/>
              <a:t>, un maître </a:t>
            </a:r>
            <a:r>
              <a:rPr lang="en-US" sz="1400" dirty="0" err="1"/>
              <a:t>d'ouvrage</a:t>
            </a:r>
            <a:r>
              <a:rPr lang="en-US" sz="1400" dirty="0"/>
              <a:t>, un </a:t>
            </a:r>
            <a:r>
              <a:rPr lang="en-US" sz="1400" dirty="0" err="1"/>
              <a:t>décideur</a:t>
            </a:r>
            <a:r>
              <a:rPr lang="en-US" sz="1400" dirty="0"/>
              <a:t>, un </a:t>
            </a:r>
            <a:r>
              <a:rPr lang="en-US" sz="1400" dirty="0" err="1"/>
              <a:t>membre</a:t>
            </a:r>
            <a:r>
              <a:rPr lang="en-US" sz="1400" dirty="0"/>
              <a:t> </a:t>
            </a:r>
            <a:r>
              <a:rPr lang="en-US" sz="1400" dirty="0" err="1"/>
              <a:t>d'organisation</a:t>
            </a:r>
            <a:r>
              <a:rPr lang="en-US" sz="1400" dirty="0"/>
              <a:t> ou un </a:t>
            </a:r>
            <a:r>
              <a:rPr lang="en-US" sz="1400" dirty="0" err="1"/>
              <a:t>membre</a:t>
            </a:r>
            <a:r>
              <a:rPr lang="en-US" sz="1400" dirty="0"/>
              <a:t> du public.</a:t>
            </a:r>
          </a:p>
        </p:txBody>
      </p:sp>
      <p:pic>
        <p:nvPicPr>
          <p:cNvPr id="3076" name="Picture 4" descr="41jr-VfG9IL._SY342_"/>
          <p:cNvPicPr>
            <a:picLocks noChangeAspect="1" noChangeArrowheads="1"/>
          </p:cNvPicPr>
          <p:nvPr/>
        </p:nvPicPr>
        <p:blipFill>
          <a:blip r:embed="rId2" cstate="print"/>
          <a:srcRect/>
          <a:stretch>
            <a:fillRect/>
          </a:stretch>
        </p:blipFill>
        <p:spPr bwMode="auto">
          <a:xfrm>
            <a:off x="107950" y="1275160"/>
            <a:ext cx="2376488" cy="3739753"/>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576" y="-92546"/>
            <a:ext cx="7772400" cy="1102519"/>
          </a:xfrm>
        </p:spPr>
        <p:txBody>
          <a:bodyPr/>
          <a:lstStyle/>
          <a:p>
            <a:r>
              <a:rPr lang="en-US" sz="2800" b="1" dirty="0"/>
              <a:t>L'INTELLIGENCE ARTIFICIELLE REFLEXION POUR UNE ETHIQUE RESPONSABLE</a:t>
            </a:r>
          </a:p>
        </p:txBody>
      </p:sp>
      <p:sp>
        <p:nvSpPr>
          <p:cNvPr id="3075" name="Rectangle 3"/>
          <p:cNvSpPr>
            <a:spLocks noGrp="1" noChangeArrowheads="1"/>
          </p:cNvSpPr>
          <p:nvPr>
            <p:ph type="subTitle" idx="1"/>
          </p:nvPr>
        </p:nvSpPr>
        <p:spPr>
          <a:xfrm>
            <a:off x="3132138" y="1169194"/>
            <a:ext cx="5937250" cy="3833813"/>
          </a:xfrm>
        </p:spPr>
        <p:txBody>
          <a:bodyPr>
            <a:normAutofit fontScale="92500"/>
          </a:bodyPr>
          <a:lstStyle/>
          <a:p>
            <a:r>
              <a:rPr lang="en-US" sz="2400" dirty="0"/>
              <a:t>Les </a:t>
            </a:r>
            <a:r>
              <a:rPr lang="en-US" sz="2400" dirty="0" err="1"/>
              <a:t>algorithmes</a:t>
            </a:r>
            <a:r>
              <a:rPr lang="en-US" sz="2400" dirty="0"/>
              <a:t> et l'intelligence artificielle </a:t>
            </a:r>
            <a:r>
              <a:rPr lang="en-US" sz="2400" dirty="0" err="1"/>
              <a:t>sont</a:t>
            </a:r>
            <a:r>
              <a:rPr lang="en-US" sz="2400" dirty="0"/>
              <a:t> partout. Ce </a:t>
            </a:r>
            <a:r>
              <a:rPr lang="en-US" sz="2400" dirty="0" err="1"/>
              <a:t>sont</a:t>
            </a:r>
            <a:r>
              <a:rPr lang="en-US" sz="2400" dirty="0"/>
              <a:t> </a:t>
            </a:r>
            <a:r>
              <a:rPr lang="en-US" sz="2400" dirty="0" err="1"/>
              <a:t>eux</a:t>
            </a:r>
            <a:r>
              <a:rPr lang="en-US" sz="2400" dirty="0"/>
              <a:t> qui </a:t>
            </a:r>
            <a:r>
              <a:rPr lang="en-US" sz="2400" dirty="0" err="1"/>
              <a:t>suggèrent</a:t>
            </a:r>
            <a:r>
              <a:rPr lang="en-US" sz="2400" dirty="0"/>
              <a:t> des «?</a:t>
            </a:r>
            <a:r>
              <a:rPr lang="en-US" sz="2400" dirty="0" err="1"/>
              <a:t>amis</a:t>
            </a:r>
            <a:r>
              <a:rPr lang="en-US" sz="2400" dirty="0"/>
              <a:t>?» et des </a:t>
            </a:r>
            <a:r>
              <a:rPr lang="en-US" sz="2400" dirty="0" err="1"/>
              <a:t>activités</a:t>
            </a:r>
            <a:r>
              <a:rPr lang="en-US" sz="2400" dirty="0"/>
              <a:t> </a:t>
            </a:r>
            <a:r>
              <a:rPr lang="en-US" sz="2400" dirty="0" err="1"/>
              <a:t>sur</a:t>
            </a:r>
            <a:r>
              <a:rPr lang="en-US" sz="2400" dirty="0"/>
              <a:t> les réseaux </a:t>
            </a:r>
            <a:r>
              <a:rPr lang="en-US" sz="2400" dirty="0" err="1"/>
              <a:t>sociaux</a:t>
            </a:r>
            <a:r>
              <a:rPr lang="en-US" sz="2400" dirty="0"/>
              <a:t>, qui </a:t>
            </a:r>
            <a:r>
              <a:rPr lang="en-US" sz="2400" dirty="0" err="1"/>
              <a:t>ajustent</a:t>
            </a:r>
            <a:r>
              <a:rPr lang="en-US" sz="2400" dirty="0"/>
              <a:t> les prix </a:t>
            </a:r>
            <a:r>
              <a:rPr lang="en-US" sz="2400" dirty="0" err="1"/>
              <a:t>sur</a:t>
            </a:r>
            <a:r>
              <a:rPr lang="en-US" sz="2400" dirty="0"/>
              <a:t> les sites </a:t>
            </a:r>
            <a:r>
              <a:rPr lang="en-US" sz="2400" dirty="0" err="1"/>
              <a:t>d'e</a:t>
            </a:r>
            <a:r>
              <a:rPr lang="en-US" sz="2400" dirty="0"/>
              <a:t>-commerce et </a:t>
            </a:r>
            <a:r>
              <a:rPr lang="en-US" sz="2400" dirty="0" err="1"/>
              <a:t>indiquent</a:t>
            </a:r>
            <a:r>
              <a:rPr lang="en-US" sz="2400" dirty="0"/>
              <a:t> aux clients le </a:t>
            </a:r>
            <a:r>
              <a:rPr lang="en-US" sz="2400" dirty="0" err="1"/>
              <a:t>produit</a:t>
            </a:r>
            <a:r>
              <a:rPr lang="en-US" sz="2400" dirty="0"/>
              <a:t> à </a:t>
            </a:r>
            <a:r>
              <a:rPr lang="en-US" sz="2400" dirty="0" err="1"/>
              <a:t>acheter</a:t>
            </a:r>
            <a:r>
              <a:rPr lang="en-US" sz="2400" dirty="0"/>
              <a:t>, qui </a:t>
            </a:r>
            <a:r>
              <a:rPr lang="en-US" sz="2400" dirty="0" err="1"/>
              <a:t>affectent</a:t>
            </a:r>
            <a:r>
              <a:rPr lang="en-US" sz="2400" dirty="0"/>
              <a:t> les </a:t>
            </a:r>
            <a:r>
              <a:rPr lang="en-US" sz="2400" dirty="0" err="1"/>
              <a:t>étudiants</a:t>
            </a:r>
            <a:r>
              <a:rPr lang="en-US" sz="2400" dirty="0"/>
              <a:t> dans les </a:t>
            </a:r>
            <a:r>
              <a:rPr lang="en-US" sz="2400" dirty="0" err="1"/>
              <a:t>établissements</a:t>
            </a:r>
            <a:r>
              <a:rPr lang="en-US" sz="2400" dirty="0"/>
              <a:t> </a:t>
            </a:r>
            <a:r>
              <a:rPr lang="en-US" sz="2400" dirty="0" err="1"/>
              <a:t>d'enseignement</a:t>
            </a:r>
            <a:r>
              <a:rPr lang="en-US" sz="2400" dirty="0"/>
              <a:t> </a:t>
            </a:r>
            <a:r>
              <a:rPr lang="en-US" sz="2400" dirty="0" err="1"/>
              <a:t>supérieur</a:t>
            </a:r>
            <a:r>
              <a:rPr lang="en-US" sz="2400" dirty="0"/>
              <a:t>, qui </a:t>
            </a:r>
            <a:r>
              <a:rPr lang="en-US" sz="2400" dirty="0" err="1"/>
              <a:t>conduisent</a:t>
            </a:r>
            <a:r>
              <a:rPr lang="en-US" sz="2400" dirty="0"/>
              <a:t> les automobiles </a:t>
            </a:r>
            <a:r>
              <a:rPr lang="en-US" sz="2400" dirty="0" err="1"/>
              <a:t>autonomes</a:t>
            </a:r>
            <a:r>
              <a:rPr lang="en-US" sz="2400" dirty="0"/>
              <a:t>, qui </a:t>
            </a:r>
            <a:r>
              <a:rPr lang="en-US" sz="2400" dirty="0" err="1"/>
              <a:t>établissent</a:t>
            </a:r>
            <a:r>
              <a:rPr lang="en-US" sz="2400" dirty="0"/>
              <a:t> les bulletins </a:t>
            </a:r>
            <a:r>
              <a:rPr lang="en-US" sz="2400" dirty="0" err="1"/>
              <a:t>météo</a:t>
            </a:r>
            <a:r>
              <a:rPr lang="en-US" sz="2400" dirty="0"/>
              <a:t>, qui </a:t>
            </a:r>
            <a:r>
              <a:rPr lang="en-US" sz="2400" dirty="0" err="1"/>
              <a:t>répondent</a:t>
            </a:r>
            <a:r>
              <a:rPr lang="en-US" sz="2400" dirty="0"/>
              <a:t> de </a:t>
            </a:r>
            <a:r>
              <a:rPr lang="en-US" sz="2400" dirty="0" err="1"/>
              <a:t>façon</a:t>
            </a:r>
            <a:r>
              <a:rPr lang="en-US" sz="2400" dirty="0"/>
              <a:t> </a:t>
            </a:r>
            <a:r>
              <a:rPr lang="en-US" sz="2400" dirty="0" err="1"/>
              <a:t>quasiment</a:t>
            </a:r>
            <a:r>
              <a:rPr lang="en-US" sz="2400" dirty="0"/>
              <a:t> </a:t>
            </a:r>
            <a:r>
              <a:rPr lang="en-US" sz="2400" dirty="0" err="1"/>
              <a:t>spontanée</a:t>
            </a:r>
            <a:r>
              <a:rPr lang="en-US" sz="2400" dirty="0"/>
              <a:t> à </a:t>
            </a:r>
            <a:r>
              <a:rPr lang="en-US" sz="2400" dirty="0" err="1"/>
              <a:t>une</a:t>
            </a:r>
            <a:r>
              <a:rPr lang="en-US" sz="2400" dirty="0"/>
              <a:t> </a:t>
            </a:r>
            <a:r>
              <a:rPr lang="en-US" sz="2400" dirty="0" err="1"/>
              <a:t>demande</a:t>
            </a:r>
            <a:r>
              <a:rPr lang="en-US" sz="2400" dirty="0"/>
              <a:t> de clients </a:t>
            </a:r>
            <a:r>
              <a:rPr lang="en-US" sz="2400" dirty="0" err="1"/>
              <a:t>sous</a:t>
            </a:r>
            <a:r>
              <a:rPr lang="en-US" sz="2400" dirty="0"/>
              <a:t> la </a:t>
            </a:r>
            <a:r>
              <a:rPr lang="en-US" sz="2400" dirty="0" err="1"/>
              <a:t>forme</a:t>
            </a:r>
            <a:r>
              <a:rPr lang="en-US" sz="2400" dirty="0"/>
              <a:t> d'un </a:t>
            </a:r>
            <a:r>
              <a:rPr lang="en-US" sz="2400" dirty="0" err="1"/>
              <a:t>chatbot</a:t>
            </a:r>
            <a:r>
              <a:rPr lang="en-US" sz="2400" dirty="0"/>
              <a:t>, etc.</a:t>
            </a:r>
          </a:p>
        </p:txBody>
      </p:sp>
      <p:pic>
        <p:nvPicPr>
          <p:cNvPr id="3076" name="Picture 4" descr="41uRyK9JtOL._SY445_SX342_"/>
          <p:cNvPicPr>
            <a:picLocks noChangeAspect="1" noChangeArrowheads="1"/>
          </p:cNvPicPr>
          <p:nvPr/>
        </p:nvPicPr>
        <p:blipFill>
          <a:blip r:embed="rId2" cstate="print"/>
          <a:srcRect/>
          <a:stretch>
            <a:fillRect/>
          </a:stretch>
        </p:blipFill>
        <p:spPr bwMode="auto">
          <a:xfrm>
            <a:off x="109538" y="1168004"/>
            <a:ext cx="3035300" cy="3780234"/>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76064" y="335106"/>
            <a:ext cx="7772400" cy="1102519"/>
          </a:xfrm>
        </p:spPr>
        <p:txBody>
          <a:bodyPr>
            <a:noAutofit/>
          </a:bodyPr>
          <a:lstStyle/>
          <a:p>
            <a:r>
              <a:rPr lang="en-US" sz="3600" b="1" dirty="0"/>
              <a:t>L'intelligence artificielle, </a:t>
            </a:r>
            <a:r>
              <a:rPr lang="en-US" sz="3600" b="1" dirty="0" err="1"/>
              <a:t>tu</a:t>
            </a:r>
            <a:r>
              <a:rPr lang="en-US" sz="3600" b="1" dirty="0"/>
              <a:t> </a:t>
            </a:r>
            <a:r>
              <a:rPr lang="en-US" sz="3600" b="1" dirty="0" err="1"/>
              <a:t>connais</a:t>
            </a:r>
            <a:r>
              <a:rPr lang="en-US" sz="3600" b="1" dirty="0"/>
              <a:t>  </a:t>
            </a:r>
            <a:r>
              <a:rPr lang="en-US" sz="3600" b="1" dirty="0" err="1"/>
              <a:t>Dès</a:t>
            </a:r>
            <a:r>
              <a:rPr lang="en-US" sz="3600" b="1" dirty="0"/>
              <a:t> 13 </a:t>
            </a:r>
            <a:r>
              <a:rPr lang="en-US" sz="3600" b="1" dirty="0" err="1"/>
              <a:t>ans</a:t>
            </a:r>
            <a:endParaRPr lang="en-US" sz="3600" b="1" dirty="0"/>
          </a:p>
        </p:txBody>
      </p:sp>
      <p:sp>
        <p:nvSpPr>
          <p:cNvPr id="3075" name="Rectangle 3"/>
          <p:cNvSpPr>
            <a:spLocks noGrp="1" noChangeArrowheads="1"/>
          </p:cNvSpPr>
          <p:nvPr>
            <p:ph type="subTitle" idx="1"/>
          </p:nvPr>
        </p:nvSpPr>
        <p:spPr>
          <a:xfrm>
            <a:off x="3205164" y="1546584"/>
            <a:ext cx="5824537" cy="3725466"/>
          </a:xfrm>
        </p:spPr>
        <p:txBody>
          <a:bodyPr>
            <a:normAutofit fontScale="92500" lnSpcReduction="20000"/>
          </a:bodyPr>
          <a:lstStyle/>
          <a:p>
            <a:pPr>
              <a:lnSpc>
                <a:spcPct val="80000"/>
              </a:lnSpc>
            </a:pPr>
            <a:r>
              <a:rPr lang="en-US" sz="2000" dirty="0"/>
              <a:t>Au </a:t>
            </a:r>
            <a:r>
              <a:rPr lang="en-US" sz="2000" dirty="0" err="1"/>
              <a:t>carrefour</a:t>
            </a:r>
            <a:r>
              <a:rPr lang="en-US" sz="2000" dirty="0"/>
              <a:t> de </a:t>
            </a:r>
            <a:r>
              <a:rPr lang="en-US" sz="2000" dirty="0" err="1"/>
              <a:t>plusieurs</a:t>
            </a:r>
            <a:r>
              <a:rPr lang="en-US" sz="2000" dirty="0"/>
              <a:t> disciplines (</a:t>
            </a:r>
            <a:r>
              <a:rPr lang="en-US" sz="2000" dirty="0" err="1"/>
              <a:t>mathématiques</a:t>
            </a:r>
            <a:r>
              <a:rPr lang="en-US" sz="2000" dirty="0"/>
              <a:t>, </a:t>
            </a:r>
            <a:r>
              <a:rPr lang="en-US" sz="2000" dirty="0" err="1"/>
              <a:t>informatique</a:t>
            </a:r>
            <a:r>
              <a:rPr lang="en-US" sz="2000" dirty="0"/>
              <a:t>, sciences </a:t>
            </a:r>
            <a:r>
              <a:rPr lang="en-US" sz="2000" dirty="0" err="1"/>
              <a:t>cognitives</a:t>
            </a:r>
            <a:r>
              <a:rPr lang="en-US" sz="2000" dirty="0"/>
              <a:t>...), l'intelligence artificielle </a:t>
            </a:r>
            <a:r>
              <a:rPr lang="en-US" sz="2000" dirty="0" err="1"/>
              <a:t>connaît</a:t>
            </a:r>
            <a:r>
              <a:rPr lang="en-US" sz="2000" dirty="0"/>
              <a:t> </a:t>
            </a:r>
            <a:r>
              <a:rPr lang="en-US" sz="2000" dirty="0" err="1"/>
              <a:t>actuellement</a:t>
            </a:r>
            <a:r>
              <a:rPr lang="en-US" sz="2000" dirty="0"/>
              <a:t> un </a:t>
            </a:r>
            <a:r>
              <a:rPr lang="en-US" sz="2000" dirty="0" err="1"/>
              <a:t>essor</a:t>
            </a:r>
            <a:r>
              <a:rPr lang="en-US" sz="2000" dirty="0"/>
              <a:t> </a:t>
            </a:r>
            <a:r>
              <a:rPr lang="en-US" sz="2000" dirty="0" err="1"/>
              <a:t>foudroyant</a:t>
            </a:r>
            <a:r>
              <a:rPr lang="en-US" sz="2000" dirty="0"/>
              <a:t> et </a:t>
            </a:r>
            <a:r>
              <a:rPr lang="en-US" sz="2000" dirty="0" err="1"/>
              <a:t>annonce</a:t>
            </a:r>
            <a:r>
              <a:rPr lang="en-US" sz="2000" dirty="0"/>
              <a:t> </a:t>
            </a:r>
            <a:r>
              <a:rPr lang="en-US" sz="2000" dirty="0" err="1"/>
              <a:t>une</a:t>
            </a:r>
            <a:r>
              <a:rPr lang="en-US" sz="2000" dirty="0"/>
              <a:t> </a:t>
            </a:r>
            <a:r>
              <a:rPr lang="en-US" sz="2000" dirty="0" err="1"/>
              <a:t>révolution</a:t>
            </a:r>
            <a:r>
              <a:rPr lang="en-US" sz="2000" dirty="0"/>
              <a:t> </a:t>
            </a:r>
            <a:r>
              <a:rPr lang="en-US" sz="2000" dirty="0" err="1"/>
              <a:t>technologique</a:t>
            </a:r>
            <a:r>
              <a:rPr lang="en-US" sz="2000" dirty="0"/>
              <a:t> dans les </a:t>
            </a:r>
            <a:r>
              <a:rPr lang="en-US" sz="2000" dirty="0" err="1"/>
              <a:t>années</a:t>
            </a:r>
            <a:r>
              <a:rPr lang="en-US" sz="2000" dirty="0"/>
              <a:t> à </a:t>
            </a:r>
            <a:r>
              <a:rPr lang="en-US" sz="2000" dirty="0" err="1"/>
              <a:t>venir</a:t>
            </a:r>
            <a:r>
              <a:rPr lang="en-US" sz="2000" dirty="0"/>
              <a:t>. Elle </a:t>
            </a:r>
            <a:r>
              <a:rPr lang="en-US" sz="2000" dirty="0" err="1"/>
              <a:t>nécessite</a:t>
            </a:r>
            <a:r>
              <a:rPr lang="en-US" sz="2000" dirty="0"/>
              <a:t> de </a:t>
            </a:r>
            <a:r>
              <a:rPr lang="en-US" sz="2000" dirty="0" err="1"/>
              <a:t>nouvelles</a:t>
            </a:r>
            <a:r>
              <a:rPr lang="en-US" sz="2000" dirty="0"/>
              <a:t> </a:t>
            </a:r>
            <a:r>
              <a:rPr lang="en-US" sz="2000" dirty="0" err="1"/>
              <a:t>compétences</a:t>
            </a:r>
            <a:r>
              <a:rPr lang="en-US" sz="2000" dirty="0"/>
              <a:t>, </a:t>
            </a:r>
            <a:r>
              <a:rPr lang="en-US" sz="2000" dirty="0" err="1"/>
              <a:t>crée</a:t>
            </a:r>
            <a:r>
              <a:rPr lang="en-US" sz="2000" dirty="0"/>
              <a:t> de nouveaux métiers, </a:t>
            </a:r>
            <a:r>
              <a:rPr lang="en-US" sz="2000" dirty="0" err="1"/>
              <a:t>mais</a:t>
            </a:r>
            <a:r>
              <a:rPr lang="en-US" sz="2000" dirty="0"/>
              <a:t> </a:t>
            </a:r>
            <a:r>
              <a:rPr lang="en-US" sz="2000" dirty="0" err="1"/>
              <a:t>risque</a:t>
            </a:r>
            <a:r>
              <a:rPr lang="en-US" sz="2000" dirty="0"/>
              <a:t> </a:t>
            </a:r>
            <a:r>
              <a:rPr lang="en-US" sz="2000" dirty="0" err="1"/>
              <a:t>d'en</a:t>
            </a:r>
            <a:r>
              <a:rPr lang="en-US" sz="2000" dirty="0"/>
              <a:t> </a:t>
            </a:r>
            <a:r>
              <a:rPr lang="en-US" sz="2000" dirty="0" err="1"/>
              <a:t>supprimer</a:t>
            </a:r>
            <a:r>
              <a:rPr lang="en-US" sz="2000" dirty="0"/>
              <a:t> aussi. Il </a:t>
            </a:r>
            <a:r>
              <a:rPr lang="en-US" sz="2000" dirty="0" err="1"/>
              <a:t>est</a:t>
            </a:r>
            <a:r>
              <a:rPr lang="en-US" sz="2000" dirty="0"/>
              <a:t> </a:t>
            </a:r>
            <a:r>
              <a:rPr lang="en-US" sz="2000" dirty="0" err="1"/>
              <a:t>donc</a:t>
            </a:r>
            <a:r>
              <a:rPr lang="en-US" sz="2000" dirty="0"/>
              <a:t> temps de faire </a:t>
            </a:r>
            <a:r>
              <a:rPr lang="en-US" sz="2000" dirty="0" err="1"/>
              <a:t>entrer</a:t>
            </a:r>
            <a:r>
              <a:rPr lang="en-US" sz="2000" dirty="0"/>
              <a:t> l'IA à </a:t>
            </a:r>
            <a:r>
              <a:rPr lang="en-US" sz="2000" dirty="0" err="1"/>
              <a:t>l'école</a:t>
            </a:r>
            <a:r>
              <a:rPr lang="en-US" sz="2000" dirty="0"/>
              <a:t> </a:t>
            </a:r>
            <a:r>
              <a:rPr lang="en-US" sz="2000" dirty="0" err="1"/>
              <a:t>afin</a:t>
            </a:r>
            <a:r>
              <a:rPr lang="en-US" sz="2000" dirty="0"/>
              <a:t> </a:t>
            </a:r>
            <a:r>
              <a:rPr lang="en-US" sz="2000" dirty="0" err="1"/>
              <a:t>d'anticiper</a:t>
            </a:r>
            <a:r>
              <a:rPr lang="en-US" sz="2000" dirty="0"/>
              <a:t> </a:t>
            </a:r>
            <a:r>
              <a:rPr lang="en-US" sz="2000" dirty="0" err="1"/>
              <a:t>ses</a:t>
            </a:r>
            <a:r>
              <a:rPr lang="en-US" sz="2000" dirty="0"/>
              <a:t> impacts </a:t>
            </a:r>
            <a:r>
              <a:rPr lang="en-US" sz="2000" dirty="0" err="1"/>
              <a:t>sur</a:t>
            </a:r>
            <a:r>
              <a:rPr lang="en-US" sz="2000" dirty="0"/>
              <a:t> </a:t>
            </a:r>
            <a:r>
              <a:rPr lang="en-US" sz="2000" dirty="0" err="1"/>
              <a:t>l'emploi</a:t>
            </a:r>
            <a:r>
              <a:rPr lang="en-US" sz="2000" dirty="0"/>
              <a:t> et </a:t>
            </a:r>
            <a:r>
              <a:rPr lang="en-US" sz="2000" dirty="0" err="1"/>
              <a:t>donner</a:t>
            </a:r>
            <a:r>
              <a:rPr lang="en-US" sz="2000" dirty="0"/>
              <a:t> aux </a:t>
            </a:r>
            <a:r>
              <a:rPr lang="en-US" sz="2000" dirty="0" err="1"/>
              <a:t>jeunes</a:t>
            </a:r>
            <a:r>
              <a:rPr lang="en-US" sz="2000" dirty="0"/>
              <a:t> </a:t>
            </a:r>
            <a:r>
              <a:rPr lang="en-US" sz="2000" dirty="0" err="1"/>
              <a:t>toutes</a:t>
            </a:r>
            <a:r>
              <a:rPr lang="en-US" sz="2000" dirty="0"/>
              <a:t> les </a:t>
            </a:r>
            <a:r>
              <a:rPr lang="en-US" sz="2000" dirty="0" err="1"/>
              <a:t>clés</a:t>
            </a:r>
            <a:r>
              <a:rPr lang="en-US" sz="2000" dirty="0"/>
              <a:t> pour </a:t>
            </a:r>
            <a:r>
              <a:rPr lang="en-US" sz="2000" dirty="0" err="1"/>
              <a:t>leur</a:t>
            </a:r>
            <a:r>
              <a:rPr lang="en-US" sz="2000" dirty="0"/>
              <a:t> orientation </a:t>
            </a:r>
            <a:r>
              <a:rPr lang="en-US" sz="2000" dirty="0" err="1"/>
              <a:t>professionnelle</a:t>
            </a:r>
            <a:r>
              <a:rPr lang="en-US" sz="2000" dirty="0"/>
              <a:t>. </a:t>
            </a:r>
            <a:r>
              <a:rPr lang="en-US" sz="2000" dirty="0" err="1"/>
              <a:t>Destiné</a:t>
            </a:r>
            <a:r>
              <a:rPr lang="en-US" sz="2000" dirty="0"/>
              <a:t> aux </a:t>
            </a:r>
            <a:r>
              <a:rPr lang="en-US" sz="2000" dirty="0" err="1"/>
              <a:t>jeunes</a:t>
            </a:r>
            <a:r>
              <a:rPr lang="en-US" sz="2000" dirty="0"/>
              <a:t> de 13 </a:t>
            </a:r>
            <a:r>
              <a:rPr lang="en-US" sz="2000" dirty="0" err="1"/>
              <a:t>ans</a:t>
            </a:r>
            <a:r>
              <a:rPr lang="en-US" sz="2000" dirty="0"/>
              <a:t>+, ce </a:t>
            </a:r>
            <a:r>
              <a:rPr lang="en-US" sz="2000" dirty="0" err="1"/>
              <a:t>manuel</a:t>
            </a:r>
            <a:r>
              <a:rPr lang="en-US" sz="2000" dirty="0"/>
              <a:t> </a:t>
            </a:r>
            <a:r>
              <a:rPr lang="en-US" sz="2000" dirty="0" err="1"/>
              <a:t>est</a:t>
            </a:r>
            <a:r>
              <a:rPr lang="en-US" sz="2000" dirty="0"/>
              <a:t> un petit livre </a:t>
            </a:r>
            <a:r>
              <a:rPr lang="en-US" sz="2000" dirty="0" err="1"/>
              <a:t>d'introduction</a:t>
            </a:r>
            <a:r>
              <a:rPr lang="en-US" sz="2000" dirty="0"/>
              <a:t> à l'intelligence artificielle. Avec des </a:t>
            </a:r>
            <a:r>
              <a:rPr lang="en-US" sz="2000" dirty="0" err="1"/>
              <a:t>mots</a:t>
            </a:r>
            <a:r>
              <a:rPr lang="en-US" sz="2000" dirty="0"/>
              <a:t> simples et </a:t>
            </a:r>
            <a:r>
              <a:rPr lang="en-US" sz="2000" dirty="0" err="1"/>
              <a:t>clairs</a:t>
            </a:r>
            <a:r>
              <a:rPr lang="en-US" sz="2000" dirty="0"/>
              <a:t>, </a:t>
            </a:r>
            <a:r>
              <a:rPr lang="en-US" sz="2000" dirty="0" err="1"/>
              <a:t>il</a:t>
            </a:r>
            <a:r>
              <a:rPr lang="en-US" sz="2000" dirty="0"/>
              <a:t> en </a:t>
            </a:r>
            <a:r>
              <a:rPr lang="en-US" sz="2000" dirty="0" err="1"/>
              <a:t>détaille</a:t>
            </a:r>
            <a:r>
              <a:rPr lang="en-US" sz="2000" dirty="0"/>
              <a:t> les </a:t>
            </a:r>
            <a:r>
              <a:rPr lang="en-US" sz="2000" dirty="0" err="1"/>
              <a:t>grands</a:t>
            </a:r>
            <a:r>
              <a:rPr lang="en-US" sz="2000" dirty="0"/>
              <a:t> </a:t>
            </a:r>
            <a:r>
              <a:rPr lang="en-US" sz="2000" dirty="0" err="1"/>
              <a:t>principes</a:t>
            </a:r>
            <a:r>
              <a:rPr lang="en-US" sz="2000" dirty="0"/>
              <a:t>, les </a:t>
            </a:r>
            <a:r>
              <a:rPr lang="en-US" sz="2000" dirty="0" err="1"/>
              <a:t>principales</a:t>
            </a:r>
            <a:r>
              <a:rPr lang="en-US" sz="2000" dirty="0"/>
              <a:t> applications, </a:t>
            </a:r>
            <a:r>
              <a:rPr lang="en-US" sz="2000" dirty="0" err="1"/>
              <a:t>ses</a:t>
            </a:r>
            <a:r>
              <a:rPr lang="en-US" sz="2000" dirty="0"/>
              <a:t> dangers et son </a:t>
            </a:r>
            <a:r>
              <a:rPr lang="en-US" sz="2000" dirty="0" err="1"/>
              <a:t>devenir</a:t>
            </a:r>
            <a:r>
              <a:rPr lang="en-US" sz="2000" dirty="0"/>
              <a:t>. Il </a:t>
            </a:r>
            <a:r>
              <a:rPr lang="en-US" sz="2000" dirty="0" err="1"/>
              <a:t>est</a:t>
            </a:r>
            <a:r>
              <a:rPr lang="en-US" sz="2000" dirty="0"/>
              <a:t> </a:t>
            </a:r>
            <a:r>
              <a:rPr lang="en-US" sz="2000" dirty="0" err="1"/>
              <a:t>complété</a:t>
            </a:r>
            <a:r>
              <a:rPr lang="en-US" sz="2000" dirty="0"/>
              <a:t>  par </a:t>
            </a:r>
            <a:r>
              <a:rPr lang="en-US" sz="2000" dirty="0" err="1"/>
              <a:t>trois</a:t>
            </a:r>
            <a:r>
              <a:rPr lang="en-US" sz="2000" dirty="0"/>
              <a:t> ateliers </a:t>
            </a:r>
            <a:r>
              <a:rPr lang="en-US" sz="2000" dirty="0" err="1"/>
              <a:t>pratiques</a:t>
            </a:r>
            <a:r>
              <a:rPr lang="en-US" sz="2000" dirty="0"/>
              <a:t> </a:t>
            </a:r>
            <a:r>
              <a:rPr lang="en-US" sz="2000" dirty="0" err="1"/>
              <a:t>d'intelligence</a:t>
            </a:r>
            <a:r>
              <a:rPr lang="en-US" sz="2000" dirty="0"/>
              <a:t> artificielle </a:t>
            </a:r>
            <a:r>
              <a:rPr lang="en-US" sz="2000" dirty="0" err="1"/>
              <a:t>où</a:t>
            </a:r>
            <a:r>
              <a:rPr lang="en-US" sz="2000" dirty="0"/>
              <a:t> </a:t>
            </a:r>
            <a:r>
              <a:rPr lang="en-US" sz="2000" dirty="0" err="1"/>
              <a:t>l'ado</a:t>
            </a:r>
            <a:r>
              <a:rPr lang="en-US" sz="2000" dirty="0"/>
              <a:t> sera </a:t>
            </a:r>
            <a:r>
              <a:rPr lang="en-US" sz="2000" dirty="0" err="1"/>
              <a:t>amené</a:t>
            </a:r>
            <a:r>
              <a:rPr lang="en-US" sz="2000" dirty="0"/>
              <a:t> à coder. Un livre de </a:t>
            </a:r>
            <a:r>
              <a:rPr lang="en-US" sz="2000" dirty="0" err="1"/>
              <a:t>vulgarisation</a:t>
            </a:r>
            <a:r>
              <a:rPr lang="en-US" sz="2000" dirty="0"/>
              <a:t> pour comprendre l'IA, </a:t>
            </a:r>
            <a:r>
              <a:rPr lang="en-US" sz="2000" dirty="0" err="1"/>
              <a:t>l'utiliser</a:t>
            </a:r>
            <a:r>
              <a:rPr lang="en-US" sz="2000" dirty="0"/>
              <a:t> et </a:t>
            </a:r>
            <a:r>
              <a:rPr lang="en-US" sz="2000" dirty="0" err="1"/>
              <a:t>susciter</a:t>
            </a:r>
            <a:r>
              <a:rPr lang="en-US" sz="2000" dirty="0"/>
              <a:t> des vocations.</a:t>
            </a:r>
          </a:p>
        </p:txBody>
      </p:sp>
      <p:pic>
        <p:nvPicPr>
          <p:cNvPr id="3076" name="Picture 4" descr="41fEsbmlUTL._SY445_SX342_"/>
          <p:cNvPicPr>
            <a:picLocks noChangeAspect="1" noChangeArrowheads="1"/>
          </p:cNvPicPr>
          <p:nvPr/>
        </p:nvPicPr>
        <p:blipFill>
          <a:blip r:embed="rId2" cstate="print"/>
          <a:srcRect/>
          <a:stretch>
            <a:fillRect/>
          </a:stretch>
        </p:blipFill>
        <p:spPr bwMode="auto">
          <a:xfrm>
            <a:off x="107950" y="1437624"/>
            <a:ext cx="2990850" cy="3664744"/>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650" y="88107"/>
            <a:ext cx="7772400" cy="1026319"/>
          </a:xfrm>
        </p:spPr>
        <p:txBody>
          <a:bodyPr>
            <a:normAutofit fontScale="90000"/>
          </a:bodyPr>
          <a:lstStyle/>
          <a:p>
            <a:r>
              <a:rPr lang="en-US" sz="4000" b="1"/>
              <a:t>MATLAB and Simulink Crash Course for Engineers</a:t>
            </a:r>
          </a:p>
        </p:txBody>
      </p:sp>
      <p:sp>
        <p:nvSpPr>
          <p:cNvPr id="3075" name="Rectangle 3"/>
          <p:cNvSpPr>
            <a:spLocks noGrp="1" noChangeArrowheads="1"/>
          </p:cNvSpPr>
          <p:nvPr>
            <p:ph type="subTitle" idx="1"/>
          </p:nvPr>
        </p:nvSpPr>
        <p:spPr>
          <a:xfrm>
            <a:off x="3132139" y="1168003"/>
            <a:ext cx="5895975" cy="3833813"/>
          </a:xfrm>
        </p:spPr>
        <p:txBody>
          <a:bodyPr>
            <a:normAutofit fontScale="92500" lnSpcReduction="10000"/>
          </a:bodyPr>
          <a:lstStyle/>
          <a:p>
            <a:pPr>
              <a:lnSpc>
                <a:spcPct val="80000"/>
              </a:lnSpc>
            </a:pPr>
            <a:endParaRPr lang="en-US" sz="1800"/>
          </a:p>
          <a:p>
            <a:pPr>
              <a:lnSpc>
                <a:spcPct val="80000"/>
              </a:lnSpc>
            </a:pPr>
            <a:r>
              <a:rPr lang="en-US" sz="1800"/>
              <a:t>MATLAB and Simulink Crash Course for Engineers is a reader-friendly introductory guide to the features, functions, and applications of MATLAB and Simulink. The book provides readers with real-world examples, exercises, and applications, and offers highly illustrated, step-by-step demonstrations of techniques for the modelling and simulation of complex systems. MATLAB coverage includes vectors and matrices, programs and functions, complex numbers, visualization, solving equations, numerical methods, optimization problems, and graphical user interfaces. The Simulink coverage includes commonly used Simulink blocks, control system simulation, electrical circuit analysis, electric power systems, power electronics, and renewable energy technology. This powerful tutorial is a great resource for students, engineers, and other busy technical professionals who need to quickly acquire a solid understanding of MATLAB and Simulink.</a:t>
            </a:r>
          </a:p>
        </p:txBody>
      </p:sp>
      <p:pic>
        <p:nvPicPr>
          <p:cNvPr id="3076" name="Picture 4" descr="412m4Q7ndEL._SY445_SX342_"/>
          <p:cNvPicPr>
            <a:picLocks noChangeAspect="1" noChangeArrowheads="1"/>
          </p:cNvPicPr>
          <p:nvPr/>
        </p:nvPicPr>
        <p:blipFill>
          <a:blip r:embed="rId2" cstate="print"/>
          <a:srcRect/>
          <a:stretch>
            <a:fillRect/>
          </a:stretch>
        </p:blipFill>
        <p:spPr bwMode="auto">
          <a:xfrm>
            <a:off x="107950" y="1275160"/>
            <a:ext cx="2882900" cy="3780234"/>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576" y="267494"/>
            <a:ext cx="7772400" cy="485775"/>
          </a:xfrm>
        </p:spPr>
        <p:txBody>
          <a:bodyPr>
            <a:normAutofit fontScale="90000"/>
          </a:bodyPr>
          <a:lstStyle/>
          <a:p>
            <a:r>
              <a:rPr lang="en-US" sz="2400" b="1" dirty="0"/>
              <a:t>Microwave Plasma Sources and Methods in Processing Technology</a:t>
            </a:r>
          </a:p>
        </p:txBody>
      </p:sp>
      <p:sp>
        <p:nvSpPr>
          <p:cNvPr id="3075" name="Rectangle 3"/>
          <p:cNvSpPr>
            <a:spLocks noGrp="1" noChangeArrowheads="1"/>
          </p:cNvSpPr>
          <p:nvPr>
            <p:ph type="subTitle" idx="1"/>
          </p:nvPr>
        </p:nvSpPr>
        <p:spPr>
          <a:xfrm>
            <a:off x="2268538" y="735806"/>
            <a:ext cx="6832600" cy="4320779"/>
          </a:xfrm>
        </p:spPr>
        <p:txBody>
          <a:bodyPr>
            <a:normAutofit fontScale="92500" lnSpcReduction="10000"/>
          </a:bodyPr>
          <a:lstStyle/>
          <a:p>
            <a:pPr>
              <a:lnSpc>
                <a:spcPct val="80000"/>
              </a:lnSpc>
            </a:pPr>
            <a:r>
              <a:rPr lang="en-US" sz="1400"/>
              <a:t>In Microwave Plasma Sources and Methods in Processing Technology, the authors deliver a comprehensive introduction to microwaves and microwave-generated plasmas. Ideal for anyone interested in non-thermal gas discharge plasmas and their applications, the book includes detailed descriptions, explanations, and practical guidance for the study and use of microwave power, microwave components, plasma, and plasma generation.</a:t>
            </a:r>
          </a:p>
          <a:p>
            <a:pPr>
              <a:lnSpc>
                <a:spcPct val="80000"/>
              </a:lnSpc>
            </a:pPr>
            <a:r>
              <a:rPr lang="en-US" sz="1400"/>
              <a:t>This reference includes over 130 full-color diagrams to illustrate the concepts discussed within. The distinguished authors discuss the plasmas generated at different levels of power, as well as their applications at reduced, atmospheric and higher pressures. They also describe plasmas inside liquids and plasma interactions with combustion flames.</a:t>
            </a:r>
          </a:p>
          <a:p>
            <a:pPr>
              <a:lnSpc>
                <a:spcPct val="80000"/>
              </a:lnSpc>
            </a:pPr>
            <a:r>
              <a:rPr lang="en-US" sz="1400"/>
              <a:t>Microwave Plasma Sources and Methods in Processing Technology concludes with an incisive exploration of new trends in the study and application of microwave discharges, offering promising new areas of study.</a:t>
            </a:r>
          </a:p>
          <a:p>
            <a:pPr>
              <a:lnSpc>
                <a:spcPct val="80000"/>
              </a:lnSpc>
            </a:pPr>
            <a:r>
              <a:rPr lang="en-US" sz="1400"/>
              <a:t>The book also includes:</a:t>
            </a:r>
          </a:p>
          <a:p>
            <a:pPr>
              <a:lnSpc>
                <a:spcPct val="80000"/>
              </a:lnSpc>
            </a:pPr>
            <a:r>
              <a:rPr lang="en-US" sz="1400"/>
              <a:t>• A thorough introduction to the basic principles of microwave techniques and power systems, including a history of the technology, microwave generators, waveguides, and wave propagation</a:t>
            </a:r>
          </a:p>
          <a:p>
            <a:pPr>
              <a:lnSpc>
                <a:spcPct val="80000"/>
              </a:lnSpc>
            </a:pPr>
            <a:r>
              <a:rPr lang="en-US" sz="1400"/>
              <a:t>• A comprehensive exploration of the fundamentals of the physics of gas discharge plasmas, including plasma generation, Townsend coefficients, and the Paschen curve</a:t>
            </a:r>
          </a:p>
          <a:p>
            <a:pPr>
              <a:lnSpc>
                <a:spcPct val="80000"/>
              </a:lnSpc>
            </a:pPr>
            <a:r>
              <a:rPr lang="en-US" sz="1400"/>
              <a:t>• Practical discussions of the interaction between plasmas and solid surfaces and gases, including PVD, PE CVD, oxidation, sputtering, evaporation, dry etching, surface activation, and cleaning</a:t>
            </a:r>
          </a:p>
          <a:p>
            <a:pPr>
              <a:lnSpc>
                <a:spcPct val="80000"/>
              </a:lnSpc>
            </a:pPr>
            <a:r>
              <a:rPr lang="en-US" sz="1400"/>
              <a:t>• In-depth examinations of microwave plasma systems for plasma processing at varied parameters</a:t>
            </a:r>
          </a:p>
          <a:p>
            <a:pPr>
              <a:lnSpc>
                <a:spcPct val="80000"/>
              </a:lnSpc>
            </a:pPr>
            <a:r>
              <a:rPr lang="en-US" sz="1400"/>
              <a:t>Perfect for researchers and engineers in the microwave community, as well as those who work with plasma applications, Microwave Plasma Sources and Methods in Processing Technology will also earn a place in the libraries of graduate and PhD students studying engineering physics, microwave engineering, and plasmas.</a:t>
            </a:r>
          </a:p>
        </p:txBody>
      </p:sp>
      <p:pic>
        <p:nvPicPr>
          <p:cNvPr id="3076" name="Picture 4" descr="511GSJhxEvL._SY445_SX342_"/>
          <p:cNvPicPr>
            <a:picLocks noChangeAspect="1" noChangeArrowheads="1"/>
          </p:cNvPicPr>
          <p:nvPr/>
        </p:nvPicPr>
        <p:blipFill>
          <a:blip r:embed="rId2" cstate="print"/>
          <a:srcRect/>
          <a:stretch>
            <a:fillRect/>
          </a:stretch>
        </p:blipFill>
        <p:spPr bwMode="auto">
          <a:xfrm>
            <a:off x="109538" y="789385"/>
            <a:ext cx="2087562" cy="4260056"/>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576" y="483518"/>
            <a:ext cx="7772400" cy="647700"/>
          </a:xfrm>
        </p:spPr>
        <p:txBody>
          <a:bodyPr>
            <a:normAutofit fontScale="90000"/>
          </a:bodyPr>
          <a:lstStyle/>
          <a:p>
            <a:r>
              <a:rPr lang="en-US" sz="2400" b="1" dirty="0"/>
              <a:t>Modern Enterprise Architecture Using </a:t>
            </a:r>
            <a:r>
              <a:rPr lang="en-US" sz="2400" b="1" dirty="0" err="1"/>
              <a:t>DevSecOps</a:t>
            </a:r>
            <a:r>
              <a:rPr lang="en-US" sz="2400" b="1" dirty="0"/>
              <a:t> and Cloud-Native in Large Enterprises</a:t>
            </a:r>
          </a:p>
        </p:txBody>
      </p:sp>
      <p:sp>
        <p:nvSpPr>
          <p:cNvPr id="3075" name="Rectangle 3"/>
          <p:cNvSpPr>
            <a:spLocks noGrp="1" noChangeArrowheads="1"/>
          </p:cNvSpPr>
          <p:nvPr>
            <p:ph type="subTitle" idx="1"/>
          </p:nvPr>
        </p:nvSpPr>
        <p:spPr>
          <a:xfrm>
            <a:off x="2525713" y="1203598"/>
            <a:ext cx="6618287" cy="4158853"/>
          </a:xfrm>
        </p:spPr>
        <p:txBody>
          <a:bodyPr>
            <a:normAutofit fontScale="92500" lnSpcReduction="10000"/>
          </a:bodyPr>
          <a:lstStyle/>
          <a:p>
            <a:pPr>
              <a:lnSpc>
                <a:spcPct val="80000"/>
              </a:lnSpc>
            </a:pPr>
            <a:endParaRPr lang="en-US" sz="1400" dirty="0"/>
          </a:p>
          <a:p>
            <a:pPr>
              <a:lnSpc>
                <a:spcPct val="80000"/>
              </a:lnSpc>
            </a:pPr>
            <a:r>
              <a:rPr lang="en-US" sz="1400" dirty="0"/>
              <a:t>Enterprise Architecture (EA) frameworks such as TOGAF and </a:t>
            </a:r>
            <a:r>
              <a:rPr lang="en-US" sz="1400" dirty="0" err="1"/>
              <a:t>Zachman</a:t>
            </a:r>
            <a:r>
              <a:rPr lang="en-US" sz="1400" dirty="0"/>
              <a:t> are still valid, but enterprise architects also need to adapt to the new reality of agile, </a:t>
            </a:r>
            <a:r>
              <a:rPr lang="en-US" sz="1400" dirty="0" err="1"/>
              <a:t>DevOps</a:t>
            </a:r>
            <a:r>
              <a:rPr lang="en-US" sz="1400" dirty="0"/>
              <a:t>, and overall disruption through digital transformation. This book will help do just </a:t>
            </a:r>
            <a:r>
              <a:rPr lang="en-US" sz="1400" dirty="0" err="1"/>
              <a:t>that.The</a:t>
            </a:r>
            <a:r>
              <a:rPr lang="en-US" sz="1400" dirty="0"/>
              <a:t> Change to Modern Enterprise Architecture will teach you how to use known frameworks in the new world of digital transformation. Over the course of the book, you'll learn how modern EA is helping drive strategic business decisions, create continuous and agile (“floating”) architecture for scalability, and how to address quality and speed in architecture using and integrating </a:t>
            </a:r>
            <a:r>
              <a:rPr lang="en-US" sz="1400" dirty="0" err="1"/>
              <a:t>DevSecOps</a:t>
            </a:r>
            <a:r>
              <a:rPr lang="en-US" sz="1400" dirty="0"/>
              <a:t> frameworks in EA. </a:t>
            </a:r>
          </a:p>
          <a:p>
            <a:pPr>
              <a:lnSpc>
                <a:spcPct val="80000"/>
              </a:lnSpc>
            </a:pPr>
            <a:r>
              <a:rPr lang="en-US" sz="1400" dirty="0"/>
              <a:t>This book is divided into three parts: the first explains what modern enterprise architecture is and why it’s important to any business. It covers the different EA frameworks and explains what they are.  In the second part, you will learn how to integrate modern development frameworks into EA, and why this knowledge will enable you to deftly respond to various business challenges. The final section of the book is all about scaling the enterprise using modern enterprise architecture. You will also see how the role of the enterprise architect is changing and how to remain in control of your architecture.   Upon completing this book, you'll understand why the enterprise architect is no longer just a role overseeing the architecture strategy of a business, but has become more of a leader in driving engineering excellence.  What You'll </a:t>
            </a:r>
            <a:r>
              <a:rPr lang="en-US" sz="1400" dirty="0" err="1"/>
              <a:t>LearnIntegrate</a:t>
            </a:r>
            <a:r>
              <a:rPr lang="en-US" sz="1400" dirty="0"/>
              <a:t> </a:t>
            </a:r>
            <a:r>
              <a:rPr lang="en-US" sz="1400" dirty="0" err="1"/>
              <a:t>DevSecOps</a:t>
            </a:r>
            <a:r>
              <a:rPr lang="en-US" sz="1400" dirty="0"/>
              <a:t> as artifact to modern EA</a:t>
            </a:r>
          </a:p>
          <a:p>
            <a:pPr>
              <a:lnSpc>
                <a:spcPct val="80000"/>
              </a:lnSpc>
            </a:pPr>
            <a:r>
              <a:rPr lang="en-US" sz="1400" dirty="0"/>
              <a:t>Use Enterprise Architecture to scale up your business</a:t>
            </a:r>
          </a:p>
          <a:p>
            <a:pPr>
              <a:lnSpc>
                <a:spcPct val="80000"/>
              </a:lnSpc>
            </a:pPr>
            <a:r>
              <a:rPr lang="en-US" sz="1400" dirty="0"/>
              <a:t>Understand the changing role of the enterprise architect</a:t>
            </a:r>
          </a:p>
          <a:p>
            <a:pPr>
              <a:lnSpc>
                <a:spcPct val="80000"/>
              </a:lnSpc>
            </a:pPr>
            <a:r>
              <a:rPr lang="en-US" sz="1400" dirty="0"/>
              <a:t>Define a floating architecture to enhance business </a:t>
            </a:r>
            <a:r>
              <a:rPr lang="en-US" sz="1400" dirty="0" err="1"/>
              <a:t>agilityWho</a:t>
            </a:r>
            <a:r>
              <a:rPr lang="en-US" sz="1400" dirty="0"/>
              <a:t> This Book Is </a:t>
            </a:r>
            <a:r>
              <a:rPr lang="en-US" sz="1400" dirty="0" err="1"/>
              <a:t>ForEnterprise</a:t>
            </a:r>
            <a:r>
              <a:rPr lang="en-US" sz="1400" dirty="0"/>
              <a:t> architects, IT architects, lead engineers, business architects, business leaders, product managers</a:t>
            </a:r>
          </a:p>
        </p:txBody>
      </p:sp>
      <p:pic>
        <p:nvPicPr>
          <p:cNvPr id="3076" name="Picture 4" descr="61FsFrjBOBL._SY342_"/>
          <p:cNvPicPr>
            <a:picLocks noChangeAspect="1" noChangeArrowheads="1"/>
          </p:cNvPicPr>
          <p:nvPr/>
        </p:nvPicPr>
        <p:blipFill>
          <a:blip r:embed="rId2" cstate="print"/>
          <a:srcRect/>
          <a:stretch>
            <a:fillRect/>
          </a:stretch>
        </p:blipFill>
        <p:spPr bwMode="auto">
          <a:xfrm>
            <a:off x="107950" y="1131590"/>
            <a:ext cx="2286000" cy="3938092"/>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576" y="339502"/>
            <a:ext cx="7772400" cy="701279"/>
          </a:xfrm>
        </p:spPr>
        <p:txBody>
          <a:bodyPr>
            <a:normAutofit fontScale="90000"/>
          </a:bodyPr>
          <a:lstStyle/>
          <a:p>
            <a:r>
              <a:rPr lang="en-US" sz="2400" b="1" dirty="0"/>
              <a:t>Out-of-order Parallel Discrete Event Simulation for Electronic System-level Design</a:t>
            </a:r>
          </a:p>
        </p:txBody>
      </p:sp>
      <p:sp>
        <p:nvSpPr>
          <p:cNvPr id="3075" name="Rectangle 3"/>
          <p:cNvSpPr>
            <a:spLocks noGrp="1" noChangeArrowheads="1"/>
          </p:cNvSpPr>
          <p:nvPr>
            <p:ph type="subTitle" idx="1"/>
          </p:nvPr>
        </p:nvSpPr>
        <p:spPr>
          <a:xfrm>
            <a:off x="2844800" y="846535"/>
            <a:ext cx="6192838" cy="4212431"/>
          </a:xfrm>
        </p:spPr>
        <p:txBody>
          <a:bodyPr>
            <a:normAutofit fontScale="92500" lnSpcReduction="20000"/>
          </a:bodyPr>
          <a:lstStyle/>
          <a:p>
            <a:pPr>
              <a:lnSpc>
                <a:spcPct val="80000"/>
              </a:lnSpc>
            </a:pPr>
            <a:endParaRPr lang="en-US" sz="1800"/>
          </a:p>
          <a:p>
            <a:pPr>
              <a:lnSpc>
                <a:spcPct val="80000"/>
              </a:lnSpc>
            </a:pPr>
            <a:r>
              <a:rPr lang="en-US" sz="1800"/>
              <a:t>This book offers readers a set of new approaches and tools a set of tools and techniques for facing challenges in parallelization with design of embedded systems.  It provides an advanced parallel simulation infrastructure for efficient and effective system-level model validation and development so as to build better products in less time.  Since parallel discrete event simulation (PDES) has the potential to exploit the underlying parallel computational capability in today’s multi-core simulation hosts, the author begins by reviewing the parallelization of discrete event simulation, identifying problems and solutions.  She then describes out-of-order parallel discrete event simulation (OoO PDES), a novel approach for efficient validation of system-level designs by aggressively exploiting the parallel capabilities of todays’ multi-core PCs. This approach enables readers to design simulators that can fully exploit the parallel processing capability of the multi-core system to achieve fast speed simulation, without loss of simulation and timing accuracy. Based on this parallel simulation infrastructure, the author further describes automatic approaches that help the designer quickly to narrow down the debugging targets in faulty ESL models with parallelism.</a:t>
            </a:r>
          </a:p>
        </p:txBody>
      </p:sp>
      <p:pic>
        <p:nvPicPr>
          <p:cNvPr id="3076" name="Picture 4" descr="41MewWsjv5L._SY445_SX342_"/>
          <p:cNvPicPr>
            <a:picLocks noChangeAspect="1" noChangeArrowheads="1"/>
          </p:cNvPicPr>
          <p:nvPr/>
        </p:nvPicPr>
        <p:blipFill>
          <a:blip r:embed="rId2" cstate="print"/>
          <a:srcRect/>
          <a:stretch>
            <a:fillRect/>
          </a:stretch>
        </p:blipFill>
        <p:spPr bwMode="auto">
          <a:xfrm>
            <a:off x="107951" y="897732"/>
            <a:ext cx="2519363" cy="4150519"/>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650" y="141685"/>
            <a:ext cx="7772400" cy="1102519"/>
          </a:xfrm>
        </p:spPr>
        <p:txBody>
          <a:bodyPr>
            <a:normAutofit/>
          </a:bodyPr>
          <a:lstStyle/>
          <a:p>
            <a:r>
              <a:rPr lang="en-US" sz="2800" b="1" dirty="0"/>
              <a:t>Practical Guide to Diagnosing Structural Movement in Buildings</a:t>
            </a:r>
          </a:p>
        </p:txBody>
      </p:sp>
      <p:sp>
        <p:nvSpPr>
          <p:cNvPr id="3075" name="Rectangle 3"/>
          <p:cNvSpPr>
            <a:spLocks noGrp="1" noChangeArrowheads="1"/>
          </p:cNvSpPr>
          <p:nvPr>
            <p:ph type="subTitle" idx="1"/>
          </p:nvPr>
        </p:nvSpPr>
        <p:spPr>
          <a:xfrm>
            <a:off x="2411413" y="1384698"/>
            <a:ext cx="6616700" cy="3511153"/>
          </a:xfrm>
        </p:spPr>
        <p:txBody>
          <a:bodyPr>
            <a:normAutofit fontScale="92500" lnSpcReduction="10000"/>
          </a:bodyPr>
          <a:lstStyle/>
          <a:p>
            <a:pPr>
              <a:lnSpc>
                <a:spcPct val="80000"/>
              </a:lnSpc>
            </a:pPr>
            <a:r>
              <a:rPr lang="en-US" sz="1200" dirty="0"/>
              <a:t>PRACTICAL GUIDE TO DIAGNOSING STRUCTURAL MOVEMENT IN </a:t>
            </a:r>
            <a:r>
              <a:rPr lang="en-US" sz="1200" dirty="0" err="1"/>
              <a:t>BUILDINGSConcise</a:t>
            </a:r>
            <a:r>
              <a:rPr lang="en-US" sz="1200" dirty="0"/>
              <a:t> and readable practitioner focused guide to diagnosing the causes of cracks and movement in buildings</a:t>
            </a:r>
          </a:p>
          <a:p>
            <a:pPr>
              <a:lnSpc>
                <a:spcPct val="80000"/>
              </a:lnSpc>
            </a:pPr>
            <a:r>
              <a:rPr lang="en-US" sz="1200" dirty="0"/>
              <a:t>The expanded and updated Second Edition of Practical Guide to Diagnosing Structural Movement in Buildings shows how movement can manifest as cracking in the building fabric and provides a rigorous, structured approach to understanding the evidence to ensure the surveyor can confidently diagnose the cause and impact of any structural movement they encounter.</a:t>
            </a:r>
          </a:p>
          <a:p>
            <a:pPr>
              <a:lnSpc>
                <a:spcPct val="80000"/>
              </a:lnSpc>
            </a:pPr>
            <a:r>
              <a:rPr lang="en-US" sz="1200" dirty="0"/>
              <a:t>The book is written in four parts, with part one describing the key principles of movement and cracking. Parts two and three describe the main features of common forms of movement and the associated crack patterns, with part two covering causes other than ground or foundation movement and part three covering movement caused by ground or foundations. Part four briefly describes the techniques used to arrest further movement or repair damage caused by movement.</a:t>
            </a:r>
          </a:p>
          <a:p>
            <a:pPr>
              <a:lnSpc>
                <a:spcPct val="80000"/>
              </a:lnSpc>
            </a:pPr>
            <a:r>
              <a:rPr lang="en-US" sz="1200" dirty="0"/>
              <a:t>Topics covered in Practical Guide to Diagnosing Structural Movement in Buildings include:</a:t>
            </a:r>
          </a:p>
          <a:p>
            <a:pPr>
              <a:lnSpc>
                <a:spcPct val="80000"/>
              </a:lnSpc>
            </a:pPr>
            <a:r>
              <a:rPr lang="en-US" sz="1200" dirty="0"/>
              <a:t>First principles, including crack patterns and cracks, rotational movement, weak routes, load distribution, and movement and orientation</a:t>
            </a:r>
          </a:p>
          <a:p>
            <a:pPr>
              <a:lnSpc>
                <a:spcPct val="80000"/>
              </a:lnSpc>
            </a:pPr>
            <a:r>
              <a:rPr lang="en-US" sz="1200" dirty="0"/>
              <a:t>Expansion cracking, cavity wall tie corrosion, roof spread, springing from deflected beams, and overloaded floors and beams</a:t>
            </a:r>
          </a:p>
          <a:p>
            <a:pPr>
              <a:lnSpc>
                <a:spcPct val="80000"/>
              </a:lnSpc>
            </a:pPr>
            <a:r>
              <a:rPr lang="en-US" sz="1200" dirty="0"/>
              <a:t>Clay heave, uneven loading, eccentric loading on foundations, drains and drain trenches, differential foundation movement, and load concentrations on foundations</a:t>
            </a:r>
          </a:p>
          <a:p>
            <a:pPr>
              <a:lnSpc>
                <a:spcPct val="80000"/>
              </a:lnSpc>
            </a:pPr>
            <a:r>
              <a:rPr lang="en-US" sz="1200" dirty="0"/>
              <a:t>Repair methods, including stitching in brickwork, reinforcing brick mortar joints, tie bars, restraint straps, underpinning, grouting, and root barriers</a:t>
            </a:r>
          </a:p>
          <a:p>
            <a:pPr>
              <a:lnSpc>
                <a:spcPct val="80000"/>
              </a:lnSpc>
            </a:pPr>
            <a:r>
              <a:rPr lang="en-US" sz="1200" dirty="0"/>
              <a:t>Primarily intended for the relatively inexperienced surveyor or engineer, as well as undergraduate students, Practical Guide to Diagnosing Structural Movement in Buildings focuses on identification and diagnosis, helping to correctly diagnose problems while also demonstrating a methodical approach to show and record how the diagnosis was reached, which is critical in client satisfaction.</a:t>
            </a:r>
          </a:p>
        </p:txBody>
      </p:sp>
      <p:pic>
        <p:nvPicPr>
          <p:cNvPr id="3076" name="Picture 4" descr="616oa1D713L._SY342_"/>
          <p:cNvPicPr>
            <a:picLocks noChangeAspect="1" noChangeArrowheads="1"/>
          </p:cNvPicPr>
          <p:nvPr/>
        </p:nvPicPr>
        <p:blipFill>
          <a:blip r:embed="rId2" cstate="print"/>
          <a:srcRect/>
          <a:stretch>
            <a:fillRect/>
          </a:stretch>
        </p:blipFill>
        <p:spPr bwMode="auto">
          <a:xfrm>
            <a:off x="179388" y="1329929"/>
            <a:ext cx="2114550" cy="3686175"/>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99592" y="195486"/>
            <a:ext cx="7772400" cy="647607"/>
          </a:xfrm>
        </p:spPr>
        <p:txBody>
          <a:bodyPr>
            <a:normAutofit fontScale="90000"/>
          </a:bodyPr>
          <a:lstStyle/>
          <a:p>
            <a:r>
              <a:rPr lang="en-US" b="1" dirty="0"/>
              <a:t>Risk and Systems</a:t>
            </a:r>
          </a:p>
        </p:txBody>
      </p:sp>
      <p:sp>
        <p:nvSpPr>
          <p:cNvPr id="3075" name="Rectangle 3"/>
          <p:cNvSpPr>
            <a:spLocks noGrp="1" noChangeArrowheads="1"/>
          </p:cNvSpPr>
          <p:nvPr>
            <p:ph type="subTitle" idx="1"/>
          </p:nvPr>
        </p:nvSpPr>
        <p:spPr>
          <a:xfrm>
            <a:off x="2701926" y="1006079"/>
            <a:ext cx="6335713" cy="3996928"/>
          </a:xfrm>
        </p:spPr>
        <p:txBody>
          <a:bodyPr>
            <a:normAutofit fontScale="92500" lnSpcReduction="10000"/>
          </a:bodyPr>
          <a:lstStyle/>
          <a:p>
            <a:pPr>
              <a:lnSpc>
                <a:spcPct val="80000"/>
              </a:lnSpc>
            </a:pPr>
            <a:r>
              <a:rPr lang="en-US" sz="2000"/>
              <a:t>Risk is related to the magnitude and uncertainty of an output (consequence or outcome); outputs take on different identities in different disciplines and situations. Risk is peculiar to each stakeholder and the measurement scale for risk depends on the stakeholder's value system. Risk management provides a way of addressing the issues associated with the magnitude and uncertainty of outputs. This book provides a distinctively rational treatment of risk and risk management, based on a systems approach. The book's treatment applies to all disciplines and sets out the principles of risk and risk management as well as looking at a range of applications and more specialist tools and approaches. The book:</a:t>
            </a:r>
          </a:p>
          <a:p>
            <a:pPr>
              <a:lnSpc>
                <a:spcPct val="80000"/>
              </a:lnSpc>
            </a:pPr>
            <a:r>
              <a:rPr lang="en-US" sz="2000"/>
              <a:t>Develops a risk framework through a systems approach</a:t>
            </a:r>
          </a:p>
          <a:p>
            <a:pPr>
              <a:lnSpc>
                <a:spcPct val="80000"/>
              </a:lnSpc>
            </a:pPr>
            <a:r>
              <a:rPr lang="en-US" sz="2000"/>
              <a:t>Offers a challenging and fresh approach for infrastructure engineering, construction and project management in general</a:t>
            </a:r>
          </a:p>
          <a:p>
            <a:pPr>
              <a:lnSpc>
                <a:spcPct val="80000"/>
              </a:lnSpc>
            </a:pPr>
            <a:r>
              <a:rPr lang="en-US" sz="2000"/>
              <a:t>The book will suit students and practitioners alike.</a:t>
            </a:r>
          </a:p>
        </p:txBody>
      </p:sp>
      <p:pic>
        <p:nvPicPr>
          <p:cNvPr id="3076" name="Picture 4" descr="91pCnLFJ1+L._SY342_"/>
          <p:cNvPicPr>
            <a:picLocks noChangeAspect="1" noChangeArrowheads="1"/>
          </p:cNvPicPr>
          <p:nvPr/>
        </p:nvPicPr>
        <p:blipFill>
          <a:blip r:embed="rId2" cstate="print"/>
          <a:srcRect/>
          <a:stretch>
            <a:fillRect/>
          </a:stretch>
        </p:blipFill>
        <p:spPr bwMode="auto">
          <a:xfrm>
            <a:off x="107950" y="1060848"/>
            <a:ext cx="2376488" cy="3955256"/>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2625" y="141685"/>
            <a:ext cx="7772400" cy="972740"/>
          </a:xfrm>
        </p:spPr>
        <p:txBody>
          <a:bodyPr>
            <a:normAutofit/>
          </a:bodyPr>
          <a:lstStyle/>
          <a:p>
            <a:r>
              <a:rPr lang="en-US" sz="2800" b="1" dirty="0"/>
              <a:t>Sciences </a:t>
            </a:r>
            <a:r>
              <a:rPr lang="en-US" sz="2800" b="1" dirty="0" err="1"/>
              <a:t>industrielles</a:t>
            </a:r>
            <a:r>
              <a:rPr lang="en-US" sz="2800" b="1" dirty="0"/>
              <a:t> de </a:t>
            </a:r>
            <a:r>
              <a:rPr lang="en-US" sz="2800" b="1" dirty="0" err="1"/>
              <a:t>l'ingénieur</a:t>
            </a:r>
            <a:r>
              <a:rPr lang="en-US" sz="2800" b="1" dirty="0"/>
              <a:t> MPSI - MP2I - PCSI - </a:t>
            </a:r>
            <a:r>
              <a:rPr lang="en-US" sz="2800" b="1" dirty="0" err="1"/>
              <a:t>Programme</a:t>
            </a:r>
            <a:r>
              <a:rPr lang="en-US" sz="2800" b="1" dirty="0"/>
              <a:t> 2021</a:t>
            </a:r>
          </a:p>
        </p:txBody>
      </p:sp>
      <p:sp>
        <p:nvSpPr>
          <p:cNvPr id="3075" name="Rectangle 3"/>
          <p:cNvSpPr>
            <a:spLocks noGrp="1" noChangeArrowheads="1"/>
          </p:cNvSpPr>
          <p:nvPr>
            <p:ph type="subTitle" idx="1"/>
          </p:nvPr>
        </p:nvSpPr>
        <p:spPr>
          <a:xfrm>
            <a:off x="3563938" y="1168004"/>
            <a:ext cx="5537200" cy="3888581"/>
          </a:xfrm>
        </p:spPr>
        <p:txBody>
          <a:bodyPr>
            <a:normAutofit fontScale="92500" lnSpcReduction="20000"/>
          </a:bodyPr>
          <a:lstStyle/>
          <a:p>
            <a:pPr>
              <a:lnSpc>
                <a:spcPct val="80000"/>
              </a:lnSpc>
            </a:pPr>
            <a:endParaRPr lang="en-US" sz="2000" dirty="0"/>
          </a:p>
          <a:p>
            <a:pPr>
              <a:lnSpc>
                <a:spcPct val="80000"/>
              </a:lnSpc>
            </a:pPr>
            <a:r>
              <a:rPr lang="en-US" sz="2000" dirty="0" err="1"/>
              <a:t>Cet</a:t>
            </a:r>
            <a:r>
              <a:rPr lang="en-US" sz="2000" dirty="0"/>
              <a:t> </a:t>
            </a:r>
            <a:r>
              <a:rPr lang="en-US" sz="2000" dirty="0" err="1"/>
              <a:t>ouvrage</a:t>
            </a:r>
            <a:r>
              <a:rPr lang="en-US" sz="2000" dirty="0"/>
              <a:t> a pour </a:t>
            </a:r>
            <a:r>
              <a:rPr lang="en-US" sz="2000" dirty="0" err="1"/>
              <a:t>objectifs</a:t>
            </a:r>
            <a:r>
              <a:rPr lang="en-US" sz="2000" dirty="0"/>
              <a:t> de </a:t>
            </a:r>
            <a:r>
              <a:rPr lang="en-US" sz="2000" dirty="0" err="1"/>
              <a:t>permettre</a:t>
            </a:r>
            <a:r>
              <a:rPr lang="en-US" sz="2000" dirty="0"/>
              <a:t> aux </a:t>
            </a:r>
            <a:r>
              <a:rPr lang="en-US" sz="2000" dirty="0" err="1"/>
              <a:t>étudiants</a:t>
            </a:r>
            <a:r>
              <a:rPr lang="en-US" sz="2000" dirty="0"/>
              <a:t> en MPSI, en PCSI ou en MP2I de </a:t>
            </a:r>
            <a:r>
              <a:rPr lang="en-US" sz="2000" dirty="0" err="1"/>
              <a:t>réviser</a:t>
            </a:r>
            <a:r>
              <a:rPr lang="en-US" sz="2000" dirty="0"/>
              <a:t> </a:t>
            </a:r>
            <a:r>
              <a:rPr lang="en-US" sz="2000" dirty="0" err="1"/>
              <a:t>leur</a:t>
            </a:r>
            <a:r>
              <a:rPr lang="en-US" sz="2000" dirty="0"/>
              <a:t> </a:t>
            </a:r>
            <a:r>
              <a:rPr lang="en-US" sz="2000" dirty="0" err="1"/>
              <a:t>cours</a:t>
            </a:r>
            <a:r>
              <a:rPr lang="en-US" sz="2000" dirty="0"/>
              <a:t> de SII (sciences </a:t>
            </a:r>
            <a:r>
              <a:rPr lang="en-US" sz="2000" dirty="0" err="1"/>
              <a:t>industrielles</a:t>
            </a:r>
            <a:r>
              <a:rPr lang="en-US" sz="2000" dirty="0"/>
              <a:t> de </a:t>
            </a:r>
            <a:r>
              <a:rPr lang="en-US" sz="2000" dirty="0" err="1"/>
              <a:t>l'ingénieur</a:t>
            </a:r>
            <a:r>
              <a:rPr lang="en-US" sz="2000" dirty="0"/>
              <a:t>) et de </a:t>
            </a:r>
            <a:r>
              <a:rPr lang="en-US" sz="2000" dirty="0" err="1"/>
              <a:t>l'assimiler</a:t>
            </a:r>
            <a:r>
              <a:rPr lang="en-US" sz="2000" dirty="0"/>
              <a:t> par la </a:t>
            </a:r>
            <a:r>
              <a:rPr lang="en-US" sz="2000" dirty="0" err="1"/>
              <a:t>mise</a:t>
            </a:r>
            <a:r>
              <a:rPr lang="en-US" sz="2000" dirty="0"/>
              <a:t> en application des notions. Dans </a:t>
            </a:r>
            <a:r>
              <a:rPr lang="en-US" sz="2000" dirty="0" err="1"/>
              <a:t>chaque</a:t>
            </a:r>
            <a:r>
              <a:rPr lang="en-US" sz="2000" dirty="0"/>
              <a:t> </a:t>
            </a:r>
            <a:r>
              <a:rPr lang="en-US" sz="2000" dirty="0" err="1"/>
              <a:t>chapitre</a:t>
            </a:r>
            <a:r>
              <a:rPr lang="en-US" sz="2000" dirty="0"/>
              <a:t>, </a:t>
            </a:r>
            <a:r>
              <a:rPr lang="en-US" sz="2000" dirty="0" err="1"/>
              <a:t>correspondant</a:t>
            </a:r>
            <a:r>
              <a:rPr lang="en-US" sz="2000" dirty="0"/>
              <a:t> à </a:t>
            </a:r>
            <a:r>
              <a:rPr lang="en-US" sz="2000" dirty="0" err="1"/>
              <a:t>peu</a:t>
            </a:r>
            <a:r>
              <a:rPr lang="en-US" sz="2000" dirty="0"/>
              <a:t> </a:t>
            </a:r>
            <a:r>
              <a:rPr lang="en-US" sz="2000" dirty="0" err="1"/>
              <a:t>près</a:t>
            </a:r>
            <a:r>
              <a:rPr lang="en-US" sz="2000" dirty="0"/>
              <a:t> à </a:t>
            </a:r>
            <a:r>
              <a:rPr lang="en-US" sz="2000" dirty="0" err="1"/>
              <a:t>une</a:t>
            </a:r>
            <a:r>
              <a:rPr lang="en-US" sz="2000" dirty="0"/>
              <a:t> </a:t>
            </a:r>
            <a:r>
              <a:rPr lang="en-US" sz="2000" dirty="0" err="1"/>
              <a:t>semaine</a:t>
            </a:r>
            <a:r>
              <a:rPr lang="en-US" sz="2000" dirty="0"/>
              <a:t> de </a:t>
            </a:r>
            <a:r>
              <a:rPr lang="en-US" sz="2000" dirty="0" err="1"/>
              <a:t>cours</a:t>
            </a:r>
            <a:r>
              <a:rPr lang="en-US" sz="2000" dirty="0"/>
              <a:t>, le </a:t>
            </a:r>
            <a:r>
              <a:rPr lang="en-US" sz="2000" dirty="0" err="1"/>
              <a:t>lecteur</a:t>
            </a:r>
            <a:r>
              <a:rPr lang="en-US" sz="2000" dirty="0"/>
              <a:t> </a:t>
            </a:r>
            <a:r>
              <a:rPr lang="en-US" sz="2000" dirty="0" err="1"/>
              <a:t>trouvera</a:t>
            </a:r>
            <a:r>
              <a:rPr lang="en-US" sz="2000" dirty="0"/>
              <a:t> </a:t>
            </a:r>
            <a:r>
              <a:rPr lang="en-US" sz="2000" dirty="0" err="1"/>
              <a:t>notamment</a:t>
            </a:r>
            <a:r>
              <a:rPr lang="en-US" sz="2000" dirty="0"/>
              <a:t> :</a:t>
            </a:r>
          </a:p>
          <a:p>
            <a:pPr>
              <a:lnSpc>
                <a:spcPct val="80000"/>
              </a:lnSpc>
            </a:pPr>
            <a:r>
              <a:rPr lang="en-US" sz="2000" dirty="0"/>
              <a:t>Le résumé de </a:t>
            </a:r>
            <a:r>
              <a:rPr lang="en-US" sz="2000" dirty="0" err="1"/>
              <a:t>cours</a:t>
            </a:r>
            <a:r>
              <a:rPr lang="en-US" sz="2000" dirty="0"/>
              <a:t> et les </a:t>
            </a:r>
            <a:r>
              <a:rPr lang="en-US" sz="2000" dirty="0" err="1"/>
              <a:t>méthodes</a:t>
            </a:r>
            <a:r>
              <a:rPr lang="en-US" sz="2000" dirty="0"/>
              <a:t>, pour assurer </a:t>
            </a:r>
            <a:r>
              <a:rPr lang="en-US" sz="2000" dirty="0" err="1"/>
              <a:t>ses</a:t>
            </a:r>
            <a:r>
              <a:rPr lang="en-US" sz="2000" dirty="0"/>
              <a:t> </a:t>
            </a:r>
            <a:r>
              <a:rPr lang="en-US" sz="2000" dirty="0" err="1"/>
              <a:t>connaissances</a:t>
            </a:r>
            <a:r>
              <a:rPr lang="en-US" sz="2000" dirty="0"/>
              <a:t> ;</a:t>
            </a:r>
          </a:p>
          <a:p>
            <a:pPr>
              <a:lnSpc>
                <a:spcPct val="80000"/>
              </a:lnSpc>
            </a:pPr>
            <a:r>
              <a:rPr lang="en-US" sz="2000" dirty="0"/>
              <a:t>Le </a:t>
            </a:r>
            <a:r>
              <a:rPr lang="en-US" sz="2000" dirty="0" err="1"/>
              <a:t>vrai</a:t>
            </a:r>
            <a:r>
              <a:rPr lang="en-US" sz="2000" dirty="0"/>
              <a:t>/faux pour tester </a:t>
            </a:r>
            <a:r>
              <a:rPr lang="en-US" sz="2000" dirty="0" err="1"/>
              <a:t>sa</a:t>
            </a:r>
            <a:r>
              <a:rPr lang="en-US" sz="2000" dirty="0"/>
              <a:t> </a:t>
            </a:r>
            <a:r>
              <a:rPr lang="en-US" sz="2000" dirty="0" err="1"/>
              <a:t>compréhension</a:t>
            </a:r>
            <a:r>
              <a:rPr lang="en-US" sz="2000" dirty="0"/>
              <a:t> du </a:t>
            </a:r>
            <a:r>
              <a:rPr lang="en-US" sz="2000" dirty="0" err="1"/>
              <a:t>cours</a:t>
            </a:r>
            <a:r>
              <a:rPr lang="en-US" sz="2000" dirty="0"/>
              <a:t> et </a:t>
            </a:r>
            <a:r>
              <a:rPr lang="en-US" sz="2000" dirty="0" err="1"/>
              <a:t>éviter</a:t>
            </a:r>
            <a:r>
              <a:rPr lang="en-US" sz="2000" dirty="0"/>
              <a:t> de </a:t>
            </a:r>
            <a:r>
              <a:rPr lang="en-US" sz="2000" dirty="0" err="1"/>
              <a:t>tomber</a:t>
            </a:r>
            <a:r>
              <a:rPr lang="en-US" sz="2000" dirty="0"/>
              <a:t> dans les </a:t>
            </a:r>
            <a:r>
              <a:rPr lang="en-US" sz="2000" dirty="0" err="1"/>
              <a:t>erreurs</a:t>
            </a:r>
            <a:r>
              <a:rPr lang="en-US" sz="2000" dirty="0"/>
              <a:t> </a:t>
            </a:r>
            <a:r>
              <a:rPr lang="en-US" sz="2000" dirty="0" err="1"/>
              <a:t>classiques</a:t>
            </a:r>
            <a:r>
              <a:rPr lang="en-US" sz="2000" dirty="0"/>
              <a:t> ;</a:t>
            </a:r>
          </a:p>
          <a:p>
            <a:pPr>
              <a:lnSpc>
                <a:spcPct val="80000"/>
              </a:lnSpc>
            </a:pPr>
            <a:r>
              <a:rPr lang="en-US" sz="2000" dirty="0"/>
              <a:t>Les </a:t>
            </a:r>
            <a:r>
              <a:rPr lang="en-US" sz="2000" dirty="0" err="1"/>
              <a:t>exercices</a:t>
            </a:r>
            <a:r>
              <a:rPr lang="en-US" sz="2000" dirty="0"/>
              <a:t> </a:t>
            </a:r>
            <a:r>
              <a:rPr lang="en-US" sz="2000" dirty="0" err="1"/>
              <a:t>corrigés</a:t>
            </a:r>
            <a:r>
              <a:rPr lang="en-US" sz="2000" dirty="0"/>
              <a:t>, </a:t>
            </a:r>
            <a:r>
              <a:rPr lang="en-US" sz="2000" dirty="0" err="1"/>
              <a:t>souvent</a:t>
            </a:r>
            <a:r>
              <a:rPr lang="en-US" sz="2000" dirty="0"/>
              <a:t> </a:t>
            </a:r>
            <a:r>
              <a:rPr lang="en-US" sz="2000" dirty="0" err="1"/>
              <a:t>tirés</a:t>
            </a:r>
            <a:r>
              <a:rPr lang="en-US" sz="2000" dirty="0"/>
              <a:t> de </a:t>
            </a:r>
            <a:r>
              <a:rPr lang="en-US" sz="2000" dirty="0" err="1"/>
              <a:t>sujets</a:t>
            </a:r>
            <a:r>
              <a:rPr lang="en-US" sz="2000" dirty="0"/>
              <a:t> </a:t>
            </a:r>
            <a:r>
              <a:rPr lang="en-US" sz="2000" dirty="0" err="1"/>
              <a:t>d'annales</a:t>
            </a:r>
            <a:r>
              <a:rPr lang="en-US" sz="2000" dirty="0"/>
              <a:t>, pour </a:t>
            </a:r>
            <a:r>
              <a:rPr lang="en-US" sz="2000" dirty="0" err="1"/>
              <a:t>s'entraîner</a:t>
            </a:r>
            <a:r>
              <a:rPr lang="en-US" sz="2000" dirty="0"/>
              <a:t> aux </a:t>
            </a:r>
            <a:r>
              <a:rPr lang="en-US" sz="2000" dirty="0" err="1"/>
              <a:t>concours</a:t>
            </a:r>
            <a:r>
              <a:rPr lang="en-US" sz="2000" dirty="0"/>
              <a:t>.</a:t>
            </a:r>
          </a:p>
          <a:p>
            <a:pPr>
              <a:lnSpc>
                <a:spcPct val="80000"/>
              </a:lnSpc>
            </a:pPr>
            <a:r>
              <a:rPr lang="en-US" sz="2000" dirty="0"/>
              <a:t>Avec un </a:t>
            </a:r>
            <a:r>
              <a:rPr lang="en-US" sz="2000" dirty="0" err="1"/>
              <a:t>seul</a:t>
            </a:r>
            <a:r>
              <a:rPr lang="en-US" sz="2000" dirty="0"/>
              <a:t> livre par </a:t>
            </a:r>
            <a:r>
              <a:rPr lang="en-US" sz="2000" dirty="0" err="1"/>
              <a:t>année</a:t>
            </a:r>
            <a:r>
              <a:rPr lang="en-US" sz="2000" dirty="0"/>
              <a:t> et par </a:t>
            </a:r>
            <a:r>
              <a:rPr lang="en-US" sz="2000" dirty="0" err="1"/>
              <a:t>matière</a:t>
            </a:r>
            <a:r>
              <a:rPr lang="en-US" sz="2000" dirty="0"/>
              <a:t>, la collection PRÉPAS SCIENCES vous </a:t>
            </a:r>
            <a:r>
              <a:rPr lang="en-US" sz="2000" dirty="0" err="1"/>
              <a:t>guidera</a:t>
            </a:r>
            <a:r>
              <a:rPr lang="en-US" sz="2000" dirty="0"/>
              <a:t>, jour après jour, dans </a:t>
            </a:r>
            <a:r>
              <a:rPr lang="en-US" sz="2000" dirty="0" err="1"/>
              <a:t>votre</a:t>
            </a:r>
            <a:r>
              <a:rPr lang="en-US" sz="2000" dirty="0"/>
              <a:t> </a:t>
            </a:r>
            <a:r>
              <a:rPr lang="en-US" sz="2000" dirty="0" err="1"/>
              <a:t>cheminement</a:t>
            </a:r>
            <a:r>
              <a:rPr lang="en-US" sz="2000" dirty="0"/>
              <a:t> </a:t>
            </a:r>
            <a:r>
              <a:rPr lang="en-US" sz="2000" dirty="0" err="1"/>
              <a:t>vers</a:t>
            </a:r>
            <a:r>
              <a:rPr lang="en-US" sz="2000" dirty="0"/>
              <a:t> la </a:t>
            </a:r>
            <a:r>
              <a:rPr lang="en-US" sz="2000" dirty="0" err="1"/>
              <a:t>réussite</a:t>
            </a:r>
            <a:r>
              <a:rPr lang="en-US" sz="2000" dirty="0"/>
              <a:t> aux </a:t>
            </a:r>
            <a:r>
              <a:rPr lang="en-US" sz="2000" dirty="0" err="1"/>
              <a:t>concours</a:t>
            </a:r>
            <a:endParaRPr lang="en-US" sz="2000" dirty="0"/>
          </a:p>
        </p:txBody>
      </p:sp>
      <p:pic>
        <p:nvPicPr>
          <p:cNvPr id="3076" name="Picture 4" descr="512JREIR-fS._SX342_SY445_"/>
          <p:cNvPicPr>
            <a:picLocks noChangeAspect="1" noChangeArrowheads="1"/>
          </p:cNvPicPr>
          <p:nvPr/>
        </p:nvPicPr>
        <p:blipFill>
          <a:blip r:embed="rId2" cstate="print"/>
          <a:srcRect/>
          <a:stretch>
            <a:fillRect/>
          </a:stretch>
        </p:blipFill>
        <p:spPr bwMode="auto">
          <a:xfrm>
            <a:off x="107950" y="1221582"/>
            <a:ext cx="3257550" cy="3842147"/>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3568" y="555526"/>
            <a:ext cx="7772400" cy="594122"/>
          </a:xfrm>
        </p:spPr>
        <p:txBody>
          <a:bodyPr>
            <a:normAutofit fontScale="90000"/>
          </a:bodyPr>
          <a:lstStyle/>
          <a:p>
            <a:r>
              <a:rPr lang="en-US" sz="3600" b="1" dirty="0">
                <a:solidFill>
                  <a:schemeClr val="tx1"/>
                </a:solidFill>
              </a:rPr>
              <a:t>A Route to Chaos Using </a:t>
            </a:r>
            <a:r>
              <a:rPr lang="en-US" sz="3600" b="1" dirty="0" err="1">
                <a:solidFill>
                  <a:schemeClr val="tx1"/>
                </a:solidFill>
              </a:rPr>
              <a:t>Fpgas</a:t>
            </a:r>
            <a:r>
              <a:rPr lang="en-US" sz="3600" b="1" dirty="0">
                <a:solidFill>
                  <a:schemeClr val="tx1"/>
                </a:solidFill>
              </a:rPr>
              <a:t> Experimental Observations</a:t>
            </a:r>
          </a:p>
        </p:txBody>
      </p:sp>
      <p:sp>
        <p:nvSpPr>
          <p:cNvPr id="3075" name="Rectangle 3"/>
          <p:cNvSpPr>
            <a:spLocks noGrp="1" noChangeArrowheads="1"/>
          </p:cNvSpPr>
          <p:nvPr>
            <p:ph type="subTitle" idx="1"/>
          </p:nvPr>
        </p:nvSpPr>
        <p:spPr>
          <a:xfrm>
            <a:off x="3707904" y="1059582"/>
            <a:ext cx="4960938" cy="3780234"/>
          </a:xfrm>
        </p:spPr>
        <p:txBody>
          <a:bodyPr>
            <a:normAutofit fontScale="85000" lnSpcReduction="10000"/>
          </a:bodyPr>
          <a:lstStyle/>
          <a:p>
            <a:pPr>
              <a:lnSpc>
                <a:spcPct val="80000"/>
              </a:lnSpc>
            </a:pPr>
            <a:endParaRPr lang="en-US" sz="1600" b="1" dirty="0" smtClean="0"/>
          </a:p>
          <a:p>
            <a:pPr>
              <a:lnSpc>
                <a:spcPct val="80000"/>
              </a:lnSpc>
            </a:pPr>
            <a:r>
              <a:rPr lang="en-US" sz="1600" b="1" dirty="0" smtClean="0"/>
              <a:t>The </a:t>
            </a:r>
            <a:r>
              <a:rPr lang="en-US" sz="1600" b="1" dirty="0"/>
              <a:t>purpose of this introductory book is to couple the teaching of chaotic circuit and systems theory with the use of field programmable gate arrays (FPGAs).</a:t>
            </a:r>
          </a:p>
          <a:p>
            <a:pPr>
              <a:lnSpc>
                <a:spcPct val="80000"/>
              </a:lnSpc>
            </a:pPr>
            <a:r>
              <a:rPr lang="en-US" sz="1600" b="1" dirty="0"/>
              <a:t>As such, it differs from other texts on chaos: first, it puts emphasis on combining theoretical methods, simulation tools and physical realization to help the reader gain an intuitive understanding of the properties of chaotic systems. Second, the "medium" used for physical realization is the FPGA. These devices are massively parallel architectures that can be configured to realize a variety of logic functions. Hence, FPGAs can be configured to emulate systems of differential equations.</a:t>
            </a:r>
          </a:p>
          <a:p>
            <a:pPr>
              <a:lnSpc>
                <a:spcPct val="80000"/>
              </a:lnSpc>
            </a:pPr>
            <a:r>
              <a:rPr lang="en-US" sz="1600" b="1" dirty="0"/>
              <a:t>Nevertheless maximizing the capabilities of an FPGA requires the user to understand the underlying hardware and also FPGA design software. This is achieved by the third distinctive feature of this book: a lab component in each chapter. Here, readers are asked to experiment with computer simulations and FPGA designs, to further their understanding of concepts covered in the book.</a:t>
            </a:r>
          </a:p>
          <a:p>
            <a:pPr>
              <a:lnSpc>
                <a:spcPct val="80000"/>
              </a:lnSpc>
            </a:pPr>
            <a:r>
              <a:rPr lang="en-US" sz="1600" b="1" dirty="0"/>
              <a:t>This text is intended for graduate students in science and engineering interested in exploring implementation of nonlinear dynamical (chaotic) systems on FPGAs.</a:t>
            </a:r>
          </a:p>
        </p:txBody>
      </p:sp>
      <p:pic>
        <p:nvPicPr>
          <p:cNvPr id="3076" name="Picture 4" descr="61X4uMZQJaL._SY342_"/>
          <p:cNvPicPr>
            <a:picLocks noChangeAspect="1" noChangeArrowheads="1"/>
          </p:cNvPicPr>
          <p:nvPr/>
        </p:nvPicPr>
        <p:blipFill>
          <a:blip r:embed="rId2" cstate="print"/>
          <a:srcRect/>
          <a:stretch>
            <a:fillRect/>
          </a:stretch>
        </p:blipFill>
        <p:spPr bwMode="auto">
          <a:xfrm>
            <a:off x="257175" y="1275606"/>
            <a:ext cx="3384550" cy="3780979"/>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27584" y="483518"/>
            <a:ext cx="7772400" cy="863204"/>
          </a:xfrm>
        </p:spPr>
        <p:txBody>
          <a:bodyPr>
            <a:normAutofit fontScale="90000"/>
          </a:bodyPr>
          <a:lstStyle/>
          <a:p>
            <a:r>
              <a:rPr lang="en-US" b="1" dirty="0" err="1"/>
              <a:t>Thermodynamique</a:t>
            </a:r>
            <a:r>
              <a:rPr lang="en-US" b="1" dirty="0"/>
              <a:t> </a:t>
            </a:r>
            <a:r>
              <a:rPr lang="en-US" b="1" dirty="0" err="1"/>
              <a:t>chimique</a:t>
            </a:r>
            <a:endParaRPr lang="en-US" b="1" dirty="0"/>
          </a:p>
        </p:txBody>
      </p:sp>
      <p:sp>
        <p:nvSpPr>
          <p:cNvPr id="3075" name="Rectangle 3"/>
          <p:cNvSpPr>
            <a:spLocks noGrp="1" noChangeArrowheads="1"/>
          </p:cNvSpPr>
          <p:nvPr>
            <p:ph type="subTitle" idx="1"/>
          </p:nvPr>
        </p:nvSpPr>
        <p:spPr>
          <a:xfrm>
            <a:off x="2627313" y="1438275"/>
            <a:ext cx="6400800" cy="3456385"/>
          </a:xfrm>
        </p:spPr>
        <p:txBody>
          <a:bodyPr>
            <a:normAutofit fontScale="92500" lnSpcReduction="10000"/>
          </a:bodyPr>
          <a:lstStyle/>
          <a:p>
            <a:pPr>
              <a:lnSpc>
                <a:spcPct val="80000"/>
              </a:lnSpc>
            </a:pPr>
            <a:r>
              <a:rPr lang="en-US" sz="2800" dirty="0"/>
              <a:t>Ce </a:t>
            </a:r>
            <a:r>
              <a:rPr lang="en-US" sz="2800" dirty="0" err="1"/>
              <a:t>manuel</a:t>
            </a:r>
            <a:r>
              <a:rPr lang="en-US" sz="2800" dirty="0"/>
              <a:t> </a:t>
            </a:r>
            <a:r>
              <a:rPr lang="en-US" sz="2800" dirty="0" err="1"/>
              <a:t>contient</a:t>
            </a:r>
            <a:r>
              <a:rPr lang="en-US" sz="2800" dirty="0"/>
              <a:t> </a:t>
            </a:r>
            <a:r>
              <a:rPr lang="en-US" sz="2800" dirty="0" err="1"/>
              <a:t>l'essentiel</a:t>
            </a:r>
            <a:r>
              <a:rPr lang="en-US" sz="2800" dirty="0"/>
              <a:t> du </a:t>
            </a:r>
            <a:r>
              <a:rPr lang="en-US" sz="2800" dirty="0" err="1"/>
              <a:t>cours</a:t>
            </a:r>
            <a:r>
              <a:rPr lang="en-US" sz="2800" dirty="0"/>
              <a:t> de la </a:t>
            </a:r>
            <a:r>
              <a:rPr lang="en-US" sz="2800" dirty="0" err="1"/>
              <a:t>thermodynamique</a:t>
            </a:r>
            <a:r>
              <a:rPr lang="en-US" sz="2800" dirty="0"/>
              <a:t> </a:t>
            </a:r>
            <a:r>
              <a:rPr lang="en-US" sz="2800" dirty="0" err="1"/>
              <a:t>chimique</a:t>
            </a:r>
            <a:r>
              <a:rPr lang="en-US" sz="2800" dirty="0"/>
              <a:t> (</a:t>
            </a:r>
            <a:r>
              <a:rPr lang="en-US" sz="2800" dirty="0" err="1"/>
              <a:t>Energie</a:t>
            </a:r>
            <a:r>
              <a:rPr lang="en-US" sz="2800" dirty="0"/>
              <a:t> interne, </a:t>
            </a:r>
            <a:r>
              <a:rPr lang="en-US" sz="2800" dirty="0" err="1"/>
              <a:t>enthalpie</a:t>
            </a:r>
            <a:r>
              <a:rPr lang="en-US" sz="2800" dirty="0"/>
              <a:t>, </a:t>
            </a:r>
            <a:r>
              <a:rPr lang="en-US" sz="2800" dirty="0" err="1"/>
              <a:t>entropie</a:t>
            </a:r>
            <a:r>
              <a:rPr lang="en-US" sz="2800" dirty="0"/>
              <a:t>, etc...) pour les </a:t>
            </a:r>
            <a:r>
              <a:rPr lang="en-US" sz="2800" dirty="0" err="1"/>
              <a:t>étudiants</a:t>
            </a:r>
            <a:r>
              <a:rPr lang="en-US" sz="2800" dirty="0"/>
              <a:t> du premier cycle </a:t>
            </a:r>
            <a:r>
              <a:rPr lang="en-US" sz="2800" dirty="0" err="1"/>
              <a:t>universitaire</a:t>
            </a:r>
            <a:r>
              <a:rPr lang="en-US" sz="2800" dirty="0"/>
              <a:t>. </a:t>
            </a:r>
            <a:r>
              <a:rPr lang="en-US" sz="2800" dirty="0" err="1"/>
              <a:t>Afin</a:t>
            </a:r>
            <a:r>
              <a:rPr lang="en-US" sz="2800" dirty="0"/>
              <a:t> de </a:t>
            </a:r>
            <a:r>
              <a:rPr lang="en-US" sz="2800" dirty="0" err="1"/>
              <a:t>favoriser</a:t>
            </a:r>
            <a:r>
              <a:rPr lang="en-US" sz="2800" dirty="0"/>
              <a:t> </a:t>
            </a:r>
            <a:r>
              <a:rPr lang="en-US" sz="2800" dirty="0" err="1"/>
              <a:t>une</a:t>
            </a:r>
            <a:r>
              <a:rPr lang="en-US" sz="2800" dirty="0"/>
              <a:t> assimilation </a:t>
            </a:r>
            <a:r>
              <a:rPr lang="en-US" sz="2800" dirty="0" err="1"/>
              <a:t>rapide</a:t>
            </a:r>
            <a:r>
              <a:rPr lang="en-US" sz="2800" dirty="0"/>
              <a:t>, </a:t>
            </a:r>
            <a:r>
              <a:rPr lang="en-US" sz="2800" dirty="0" err="1"/>
              <a:t>j'ai</a:t>
            </a:r>
            <a:r>
              <a:rPr lang="en-US" sz="2800" dirty="0"/>
              <a:t> </a:t>
            </a:r>
            <a:r>
              <a:rPr lang="en-US" sz="2800" dirty="0" err="1"/>
              <a:t>donné</a:t>
            </a:r>
            <a:r>
              <a:rPr lang="en-US" sz="2800" dirty="0"/>
              <a:t> des </a:t>
            </a:r>
            <a:r>
              <a:rPr lang="en-US" sz="2800" dirty="0" err="1"/>
              <a:t>exercices</a:t>
            </a:r>
            <a:r>
              <a:rPr lang="en-US" sz="2800" dirty="0"/>
              <a:t> </a:t>
            </a:r>
            <a:r>
              <a:rPr lang="en-US" sz="2800" dirty="0" err="1"/>
              <a:t>corrigés</a:t>
            </a:r>
            <a:r>
              <a:rPr lang="en-US" sz="2800" dirty="0"/>
              <a:t> </a:t>
            </a:r>
            <a:r>
              <a:rPr lang="en-US" sz="2800" dirty="0" err="1"/>
              <a:t>bien</a:t>
            </a:r>
            <a:r>
              <a:rPr lang="en-US" sz="2800" dirty="0"/>
              <a:t> </a:t>
            </a:r>
            <a:r>
              <a:rPr lang="en-US" sz="2800" dirty="0" err="1"/>
              <a:t>détaillés</a:t>
            </a:r>
            <a:r>
              <a:rPr lang="en-US" sz="2800" dirty="0"/>
              <a:t>. </a:t>
            </a:r>
            <a:r>
              <a:rPr lang="en-US" sz="2800" dirty="0" err="1"/>
              <a:t>Enfin</a:t>
            </a:r>
            <a:r>
              <a:rPr lang="en-US" sz="2800" dirty="0"/>
              <a:t>, </a:t>
            </a:r>
            <a:r>
              <a:rPr lang="en-US" sz="2800" dirty="0" err="1"/>
              <a:t>j'espère</a:t>
            </a:r>
            <a:r>
              <a:rPr lang="en-US" sz="2800" dirty="0"/>
              <a:t> que ce travail sera un </a:t>
            </a:r>
            <a:r>
              <a:rPr lang="en-US" sz="2800" dirty="0" err="1"/>
              <a:t>outil</a:t>
            </a:r>
            <a:r>
              <a:rPr lang="en-US" sz="2800" dirty="0"/>
              <a:t> </a:t>
            </a:r>
            <a:r>
              <a:rPr lang="en-US" sz="2800" dirty="0" err="1"/>
              <a:t>efficace</a:t>
            </a:r>
            <a:r>
              <a:rPr lang="en-US" sz="2800" dirty="0"/>
              <a:t> pour les </a:t>
            </a:r>
            <a:r>
              <a:rPr lang="en-US" sz="2800" dirty="0" err="1"/>
              <a:t>étudiants.Je</a:t>
            </a:r>
            <a:r>
              <a:rPr lang="en-US" sz="2800" dirty="0"/>
              <a:t> </a:t>
            </a:r>
            <a:r>
              <a:rPr lang="en-US" sz="2800" dirty="0" err="1"/>
              <a:t>serai</a:t>
            </a:r>
            <a:r>
              <a:rPr lang="en-US" sz="2800" dirty="0"/>
              <a:t> </a:t>
            </a:r>
            <a:r>
              <a:rPr lang="en-US" sz="2800" dirty="0" err="1"/>
              <a:t>reconnaissant</a:t>
            </a:r>
            <a:r>
              <a:rPr lang="en-US" sz="2800" dirty="0"/>
              <a:t> aux </a:t>
            </a:r>
            <a:r>
              <a:rPr lang="en-US" sz="2800" dirty="0" err="1"/>
              <a:t>collègues</a:t>
            </a:r>
            <a:r>
              <a:rPr lang="en-US" sz="2800" dirty="0"/>
              <a:t> et aux </a:t>
            </a:r>
            <a:r>
              <a:rPr lang="en-US" sz="2800" dirty="0" err="1"/>
              <a:t>étudiants</a:t>
            </a:r>
            <a:r>
              <a:rPr lang="en-US" sz="2800" dirty="0"/>
              <a:t> qui </a:t>
            </a:r>
            <a:r>
              <a:rPr lang="en-US" sz="2800" dirty="0" err="1"/>
              <a:t>voudront</a:t>
            </a:r>
            <a:r>
              <a:rPr lang="en-US" sz="2800" dirty="0"/>
              <a:t> faire part de </a:t>
            </a:r>
            <a:r>
              <a:rPr lang="en-US" sz="2800" dirty="0" err="1"/>
              <a:t>leurs</a:t>
            </a:r>
            <a:r>
              <a:rPr lang="en-US" sz="2800" dirty="0"/>
              <a:t> critiques, suggestions et </a:t>
            </a:r>
            <a:r>
              <a:rPr lang="en-US" sz="2800" dirty="0" err="1"/>
              <a:t>remarques</a:t>
            </a:r>
            <a:r>
              <a:rPr lang="en-US" sz="2800" dirty="0"/>
              <a:t>.</a:t>
            </a:r>
          </a:p>
        </p:txBody>
      </p:sp>
      <p:pic>
        <p:nvPicPr>
          <p:cNvPr id="3076" name="Picture 4" descr="61bv4SzNuOL._SY342_"/>
          <p:cNvPicPr>
            <a:picLocks noChangeAspect="1" noChangeArrowheads="1"/>
          </p:cNvPicPr>
          <p:nvPr/>
        </p:nvPicPr>
        <p:blipFill>
          <a:blip r:embed="rId2" cstate="print"/>
          <a:srcRect/>
          <a:stretch>
            <a:fillRect/>
          </a:stretch>
        </p:blipFill>
        <p:spPr bwMode="auto">
          <a:xfrm>
            <a:off x="107950" y="1383506"/>
            <a:ext cx="2376488" cy="3509963"/>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650" y="410692"/>
            <a:ext cx="7772400" cy="648890"/>
          </a:xfrm>
        </p:spPr>
        <p:txBody>
          <a:bodyPr>
            <a:normAutofit fontScale="90000"/>
          </a:bodyPr>
          <a:lstStyle/>
          <a:p>
            <a:r>
              <a:rPr lang="en-US" b="1" dirty="0" err="1"/>
              <a:t>Traité</a:t>
            </a:r>
            <a:r>
              <a:rPr lang="en-US" b="1" dirty="0"/>
              <a:t> </a:t>
            </a:r>
            <a:r>
              <a:rPr lang="en-US" b="1" dirty="0" err="1"/>
              <a:t>d'horlogerie</a:t>
            </a:r>
            <a:r>
              <a:rPr lang="en-US" b="1" dirty="0"/>
              <a:t> </a:t>
            </a:r>
            <a:r>
              <a:rPr lang="en-US" b="1" dirty="0" err="1"/>
              <a:t>moderne</a:t>
            </a:r>
            <a:endParaRPr lang="en-US" b="1" dirty="0"/>
          </a:p>
        </p:txBody>
      </p:sp>
      <p:sp>
        <p:nvSpPr>
          <p:cNvPr id="3075" name="Rectangle 3"/>
          <p:cNvSpPr>
            <a:spLocks noGrp="1" noChangeArrowheads="1"/>
          </p:cNvSpPr>
          <p:nvPr>
            <p:ph type="subTitle" idx="1"/>
          </p:nvPr>
        </p:nvSpPr>
        <p:spPr>
          <a:xfrm>
            <a:off x="2700338" y="1167873"/>
            <a:ext cx="6400800" cy="3942159"/>
          </a:xfrm>
        </p:spPr>
        <p:txBody>
          <a:bodyPr>
            <a:normAutofit fontScale="92500" lnSpcReduction="10000"/>
          </a:bodyPr>
          <a:lstStyle/>
          <a:p>
            <a:pPr>
              <a:lnSpc>
                <a:spcPct val="80000"/>
              </a:lnSpc>
            </a:pPr>
            <a:r>
              <a:rPr lang="en-US" sz="1800" dirty="0"/>
              <a:t>Il </a:t>
            </a:r>
            <a:r>
              <a:rPr lang="en-US" sz="1800" dirty="0" err="1"/>
              <a:t>est</a:t>
            </a:r>
            <a:r>
              <a:rPr lang="en-US" sz="1800" dirty="0"/>
              <a:t> des </a:t>
            </a:r>
            <a:r>
              <a:rPr lang="en-US" sz="1800" dirty="0" err="1"/>
              <a:t>ouvrages</a:t>
            </a:r>
            <a:r>
              <a:rPr lang="en-US" sz="1800" dirty="0"/>
              <a:t> </a:t>
            </a:r>
            <a:r>
              <a:rPr lang="en-US" sz="1800" dirty="0" err="1"/>
              <a:t>dont</a:t>
            </a:r>
            <a:r>
              <a:rPr lang="en-US" sz="1800" dirty="0"/>
              <a:t> la </a:t>
            </a:r>
            <a:r>
              <a:rPr lang="en-US" sz="1800" dirty="0" err="1"/>
              <a:t>qualité</a:t>
            </a:r>
            <a:r>
              <a:rPr lang="en-US" sz="1800" dirty="0"/>
              <a:t> et </a:t>
            </a:r>
            <a:r>
              <a:rPr lang="en-US" sz="1800" dirty="0" err="1"/>
              <a:t>l’intérêt</a:t>
            </a:r>
            <a:r>
              <a:rPr lang="en-US" sz="1800" dirty="0"/>
              <a:t> </a:t>
            </a:r>
            <a:r>
              <a:rPr lang="en-US" sz="1800" dirty="0" err="1"/>
              <a:t>traversent</a:t>
            </a:r>
            <a:r>
              <a:rPr lang="en-US" sz="1800" dirty="0"/>
              <a:t> les </a:t>
            </a:r>
            <a:r>
              <a:rPr lang="en-US" sz="1800" dirty="0" err="1"/>
              <a:t>siècles</a:t>
            </a:r>
            <a:r>
              <a:rPr lang="en-US" sz="1800" dirty="0"/>
              <a:t>, ce </a:t>
            </a:r>
            <a:r>
              <a:rPr lang="en-US" sz="1800" dirty="0" err="1"/>
              <a:t>magnifique</a:t>
            </a:r>
            <a:r>
              <a:rPr lang="en-US" sz="1800" dirty="0"/>
              <a:t> livre </a:t>
            </a:r>
            <a:r>
              <a:rPr lang="en-US" sz="1800" dirty="0" err="1"/>
              <a:t>d’horlogerie</a:t>
            </a:r>
            <a:r>
              <a:rPr lang="en-US" sz="1800" dirty="0"/>
              <a:t> en fait </a:t>
            </a:r>
            <a:r>
              <a:rPr lang="en-US" sz="1800" dirty="0" err="1"/>
              <a:t>partie</a:t>
            </a:r>
            <a:r>
              <a:rPr lang="en-US" sz="1800" dirty="0"/>
              <a:t>. </a:t>
            </a:r>
            <a:r>
              <a:rPr lang="en-US" sz="1800" dirty="0" err="1"/>
              <a:t>Rédigé</a:t>
            </a:r>
            <a:r>
              <a:rPr lang="en-US" sz="1800" dirty="0"/>
              <a:t> en 1872, ce </a:t>
            </a:r>
            <a:r>
              <a:rPr lang="en-US" sz="1800" dirty="0" err="1"/>
              <a:t>Traité</a:t>
            </a:r>
            <a:r>
              <a:rPr lang="en-US" sz="1800" dirty="0"/>
              <a:t> </a:t>
            </a:r>
            <a:r>
              <a:rPr lang="en-US" sz="1800" dirty="0" err="1"/>
              <a:t>d’horlogerie</a:t>
            </a:r>
            <a:r>
              <a:rPr lang="en-US" sz="1800" dirty="0"/>
              <a:t> </a:t>
            </a:r>
            <a:r>
              <a:rPr lang="en-US" sz="1800" dirty="0" err="1"/>
              <a:t>moderne</a:t>
            </a:r>
            <a:r>
              <a:rPr lang="en-US" sz="1800" dirty="0"/>
              <a:t> </a:t>
            </a:r>
            <a:r>
              <a:rPr lang="en-US" sz="1800" dirty="0" err="1"/>
              <a:t>eut</a:t>
            </a:r>
            <a:r>
              <a:rPr lang="en-US" sz="1800" dirty="0"/>
              <a:t> un </a:t>
            </a:r>
            <a:r>
              <a:rPr lang="en-US" sz="1800" dirty="0" err="1"/>
              <a:t>succès</a:t>
            </a:r>
            <a:r>
              <a:rPr lang="en-US" sz="1800" dirty="0"/>
              <a:t> </a:t>
            </a:r>
            <a:r>
              <a:rPr lang="en-US" sz="1800" dirty="0" err="1"/>
              <a:t>retentissant</a:t>
            </a:r>
            <a:r>
              <a:rPr lang="en-US" sz="1800" dirty="0"/>
              <a:t> </a:t>
            </a:r>
            <a:r>
              <a:rPr lang="en-US" sz="1800" dirty="0" err="1"/>
              <a:t>auprès</a:t>
            </a:r>
            <a:r>
              <a:rPr lang="en-US" sz="1800" dirty="0"/>
              <a:t> de la profession </a:t>
            </a:r>
            <a:r>
              <a:rPr lang="en-US" sz="1800" dirty="0" err="1"/>
              <a:t>lors</a:t>
            </a:r>
            <a:r>
              <a:rPr lang="en-US" sz="1800" dirty="0"/>
              <a:t> de </a:t>
            </a:r>
            <a:r>
              <a:rPr lang="en-US" sz="1800" dirty="0" err="1"/>
              <a:t>sa</a:t>
            </a:r>
            <a:r>
              <a:rPr lang="en-US" sz="1800" dirty="0"/>
              <a:t> publication. </a:t>
            </a:r>
            <a:r>
              <a:rPr lang="en-US" sz="1800" dirty="0" err="1"/>
              <a:t>Considéré</a:t>
            </a:r>
            <a:r>
              <a:rPr lang="en-US" sz="1800" dirty="0"/>
              <a:t> </a:t>
            </a:r>
            <a:r>
              <a:rPr lang="en-US" sz="1800" dirty="0" err="1"/>
              <a:t>comme</a:t>
            </a:r>
            <a:r>
              <a:rPr lang="en-US" sz="1800" dirty="0"/>
              <a:t> </a:t>
            </a:r>
            <a:r>
              <a:rPr lang="en-US" sz="1800" dirty="0" err="1"/>
              <a:t>l’un</a:t>
            </a:r>
            <a:r>
              <a:rPr lang="en-US" sz="1800" dirty="0"/>
              <a:t> des </a:t>
            </a:r>
            <a:r>
              <a:rPr lang="en-US" sz="1800" dirty="0" err="1"/>
              <a:t>grands</a:t>
            </a:r>
            <a:r>
              <a:rPr lang="en-US" sz="1800" dirty="0"/>
              <a:t> </a:t>
            </a:r>
            <a:r>
              <a:rPr lang="en-US" sz="1800" dirty="0" err="1"/>
              <a:t>textes</a:t>
            </a:r>
            <a:r>
              <a:rPr lang="en-US" sz="1800" dirty="0"/>
              <a:t> </a:t>
            </a:r>
            <a:r>
              <a:rPr lang="en-US" sz="1800" dirty="0" err="1"/>
              <a:t>horlogers</a:t>
            </a:r>
            <a:r>
              <a:rPr lang="en-US" sz="1800" dirty="0"/>
              <a:t>, </a:t>
            </a:r>
            <a:r>
              <a:rPr lang="en-US" sz="1800" dirty="0" err="1"/>
              <a:t>il</a:t>
            </a:r>
            <a:r>
              <a:rPr lang="en-US" sz="1800" dirty="0"/>
              <a:t> </a:t>
            </a:r>
            <a:r>
              <a:rPr lang="en-US" sz="1800" dirty="0" err="1"/>
              <a:t>suscite</a:t>
            </a:r>
            <a:r>
              <a:rPr lang="en-US" sz="1800" dirty="0"/>
              <a:t> encore </a:t>
            </a:r>
            <a:r>
              <a:rPr lang="en-US" sz="1800" dirty="0" err="1"/>
              <a:t>notre</a:t>
            </a:r>
            <a:r>
              <a:rPr lang="en-US" sz="1800" dirty="0"/>
              <a:t> admiration </a:t>
            </a:r>
            <a:r>
              <a:rPr lang="en-US" sz="1800" dirty="0" err="1"/>
              <a:t>devant</a:t>
            </a:r>
            <a:r>
              <a:rPr lang="en-US" sz="1800" dirty="0"/>
              <a:t> </a:t>
            </a:r>
            <a:r>
              <a:rPr lang="en-US" sz="1800" dirty="0" err="1"/>
              <a:t>tant</a:t>
            </a:r>
            <a:r>
              <a:rPr lang="en-US" sz="1800" dirty="0"/>
              <a:t> de </a:t>
            </a:r>
            <a:r>
              <a:rPr lang="en-US" sz="1800" dirty="0" err="1"/>
              <a:t>génie</a:t>
            </a:r>
            <a:r>
              <a:rPr lang="en-US" sz="1800" dirty="0"/>
              <a:t> à </a:t>
            </a:r>
            <a:r>
              <a:rPr lang="en-US" sz="1800" dirty="0" err="1"/>
              <a:t>concevoir</a:t>
            </a:r>
            <a:r>
              <a:rPr lang="en-US" sz="1800" dirty="0"/>
              <a:t> et à </a:t>
            </a:r>
            <a:r>
              <a:rPr lang="en-US" sz="1800" dirty="0" err="1"/>
              <a:t>expliquer</a:t>
            </a:r>
            <a:r>
              <a:rPr lang="en-US" sz="1800" dirty="0"/>
              <a:t> </a:t>
            </a:r>
            <a:r>
              <a:rPr lang="en-US" sz="1800" dirty="0" err="1"/>
              <a:t>ces</a:t>
            </a:r>
            <a:r>
              <a:rPr lang="en-US" sz="1800" dirty="0"/>
              <a:t> </a:t>
            </a:r>
            <a:r>
              <a:rPr lang="en-US" sz="1800" dirty="0" err="1"/>
              <a:t>mouvements</a:t>
            </a:r>
            <a:r>
              <a:rPr lang="en-US" sz="1800" dirty="0"/>
              <a:t> techniques de </a:t>
            </a:r>
            <a:r>
              <a:rPr lang="en-US" sz="1800" dirty="0" err="1"/>
              <a:t>façon</a:t>
            </a:r>
            <a:r>
              <a:rPr lang="en-US" sz="1800" dirty="0"/>
              <a:t> </a:t>
            </a:r>
            <a:r>
              <a:rPr lang="en-US" sz="1800" dirty="0" err="1"/>
              <a:t>si</a:t>
            </a:r>
            <a:r>
              <a:rPr lang="en-US" sz="1800" dirty="0"/>
              <a:t> </a:t>
            </a:r>
            <a:r>
              <a:rPr lang="en-US" sz="1800" dirty="0" err="1"/>
              <a:t>détaillée</a:t>
            </a:r>
            <a:r>
              <a:rPr lang="en-US" sz="1800" dirty="0"/>
              <a:t>, et </a:t>
            </a:r>
            <a:r>
              <a:rPr lang="en-US" sz="1800" dirty="0" err="1"/>
              <a:t>réaliser</a:t>
            </a:r>
            <a:r>
              <a:rPr lang="en-US" sz="1800" dirty="0"/>
              <a:t> avec </a:t>
            </a:r>
            <a:r>
              <a:rPr lang="en-US" sz="1800" dirty="0" err="1"/>
              <a:t>une</a:t>
            </a:r>
            <a:r>
              <a:rPr lang="en-US" sz="1800" dirty="0"/>
              <a:t> </a:t>
            </a:r>
            <a:r>
              <a:rPr lang="en-US" sz="1800" dirty="0" err="1"/>
              <a:t>précision</a:t>
            </a:r>
            <a:r>
              <a:rPr lang="en-US" sz="1800" dirty="0"/>
              <a:t> </a:t>
            </a:r>
            <a:r>
              <a:rPr lang="en-US" sz="1800" dirty="0" err="1"/>
              <a:t>exceptionnelle</a:t>
            </a:r>
            <a:r>
              <a:rPr lang="en-US" sz="1800" dirty="0"/>
              <a:t> </a:t>
            </a:r>
            <a:r>
              <a:rPr lang="en-US" sz="1800" dirty="0" err="1"/>
              <a:t>ces</a:t>
            </a:r>
            <a:r>
              <a:rPr lang="en-US" sz="1800" dirty="0"/>
              <a:t> </a:t>
            </a:r>
            <a:r>
              <a:rPr lang="en-US" sz="1800" dirty="0" err="1"/>
              <a:t>dessins</a:t>
            </a:r>
            <a:r>
              <a:rPr lang="en-US" sz="1800" dirty="0"/>
              <a:t> techniques avec </a:t>
            </a:r>
            <a:r>
              <a:rPr lang="en-US" sz="1800" dirty="0" err="1"/>
              <a:t>autant</a:t>
            </a:r>
            <a:r>
              <a:rPr lang="en-US" sz="1800" dirty="0"/>
              <a:t> de </a:t>
            </a:r>
            <a:r>
              <a:rPr lang="en-US" sz="1800" dirty="0" err="1"/>
              <a:t>beauté</a:t>
            </a:r>
            <a:r>
              <a:rPr lang="en-US" sz="1800" dirty="0"/>
              <a:t>. </a:t>
            </a:r>
            <a:r>
              <a:rPr lang="en-US" sz="1800" dirty="0" err="1"/>
              <a:t>Cet</a:t>
            </a:r>
            <a:r>
              <a:rPr lang="en-US" sz="1800" dirty="0"/>
              <a:t> </a:t>
            </a:r>
            <a:r>
              <a:rPr lang="en-US" sz="1800" dirty="0" err="1"/>
              <a:t>ouvrage</a:t>
            </a:r>
            <a:r>
              <a:rPr lang="en-US" sz="1800" dirty="0"/>
              <a:t> monumental se </a:t>
            </a:r>
            <a:r>
              <a:rPr lang="en-US" sz="1800" dirty="0" err="1"/>
              <a:t>présente</a:t>
            </a:r>
            <a:r>
              <a:rPr lang="en-US" sz="1800" dirty="0"/>
              <a:t> en </a:t>
            </a:r>
            <a:r>
              <a:rPr lang="en-US" sz="1800" dirty="0" err="1"/>
              <a:t>trois</a:t>
            </a:r>
            <a:r>
              <a:rPr lang="en-US" sz="1800" dirty="0"/>
              <a:t> parties : </a:t>
            </a:r>
            <a:r>
              <a:rPr lang="en-US" sz="1800" dirty="0" err="1"/>
              <a:t>Traité</a:t>
            </a:r>
            <a:r>
              <a:rPr lang="en-US" sz="1800" dirty="0"/>
              <a:t> des </a:t>
            </a:r>
            <a:r>
              <a:rPr lang="en-US" sz="1800" dirty="0" err="1"/>
              <a:t>échappements</a:t>
            </a:r>
            <a:r>
              <a:rPr lang="en-US" sz="1800" dirty="0"/>
              <a:t>, </a:t>
            </a:r>
            <a:r>
              <a:rPr lang="en-US" sz="1800" dirty="0" err="1"/>
              <a:t>Traité</a:t>
            </a:r>
            <a:r>
              <a:rPr lang="en-US" sz="1800" dirty="0"/>
              <a:t> des </a:t>
            </a:r>
            <a:r>
              <a:rPr lang="en-US" sz="1800" dirty="0" err="1"/>
              <a:t>engrenages</a:t>
            </a:r>
            <a:r>
              <a:rPr lang="en-US" sz="1800" dirty="0"/>
              <a:t> et </a:t>
            </a:r>
            <a:r>
              <a:rPr lang="en-US" sz="1800" dirty="0" err="1"/>
              <a:t>Traité</a:t>
            </a:r>
            <a:r>
              <a:rPr lang="en-US" sz="1800" dirty="0"/>
              <a:t> divers. La </a:t>
            </a:r>
            <a:r>
              <a:rPr lang="en-US" sz="1800" dirty="0" err="1"/>
              <a:t>présentation</a:t>
            </a:r>
            <a:r>
              <a:rPr lang="en-US" sz="1800" dirty="0"/>
              <a:t> du livre a </a:t>
            </a:r>
            <a:r>
              <a:rPr lang="en-US" sz="1800" dirty="0" err="1"/>
              <a:t>été</a:t>
            </a:r>
            <a:r>
              <a:rPr lang="en-US" sz="1800" dirty="0"/>
              <a:t> </a:t>
            </a:r>
            <a:r>
              <a:rPr lang="en-US" sz="1800" dirty="0" err="1"/>
              <a:t>modernisée</a:t>
            </a:r>
            <a:r>
              <a:rPr lang="en-US" sz="1800" dirty="0"/>
              <a:t> en </a:t>
            </a:r>
            <a:r>
              <a:rPr lang="en-US" sz="1800" dirty="0" err="1"/>
              <a:t>insérant</a:t>
            </a:r>
            <a:r>
              <a:rPr lang="en-US" sz="1800" dirty="0"/>
              <a:t> dans le </a:t>
            </a:r>
            <a:r>
              <a:rPr lang="en-US" sz="1800" dirty="0" err="1"/>
              <a:t>texte</a:t>
            </a:r>
            <a:r>
              <a:rPr lang="en-US" sz="1800" dirty="0"/>
              <a:t> la </a:t>
            </a:r>
            <a:r>
              <a:rPr lang="en-US" sz="1800" dirty="0" err="1"/>
              <a:t>totalité</a:t>
            </a:r>
            <a:r>
              <a:rPr lang="en-US" sz="1800" dirty="0"/>
              <a:t> des gravures et </a:t>
            </a:r>
            <a:r>
              <a:rPr lang="en-US" sz="1800" dirty="0" err="1"/>
              <a:t>schémas</a:t>
            </a:r>
            <a:r>
              <a:rPr lang="en-US" sz="1800" dirty="0"/>
              <a:t> (324) </a:t>
            </a:r>
            <a:r>
              <a:rPr lang="en-US" sz="1800" dirty="0" err="1"/>
              <a:t>contenus</a:t>
            </a:r>
            <a:r>
              <a:rPr lang="en-US" sz="1800" dirty="0"/>
              <a:t> dans les 21 </a:t>
            </a:r>
            <a:r>
              <a:rPr lang="en-US" sz="1800" dirty="0" err="1"/>
              <a:t>planches</a:t>
            </a:r>
            <a:r>
              <a:rPr lang="en-US" sz="1800" dirty="0"/>
              <a:t> </a:t>
            </a:r>
            <a:r>
              <a:rPr lang="en-US" sz="1800" dirty="0" err="1"/>
              <a:t>placées</a:t>
            </a:r>
            <a:r>
              <a:rPr lang="en-US" sz="1800" dirty="0"/>
              <a:t> à la fin de </a:t>
            </a:r>
            <a:r>
              <a:rPr lang="en-US" sz="1800" dirty="0" err="1"/>
              <a:t>l’édition</a:t>
            </a:r>
            <a:r>
              <a:rPr lang="en-US" sz="1800" dirty="0"/>
              <a:t> </a:t>
            </a:r>
            <a:r>
              <a:rPr lang="en-US" sz="1800" dirty="0" err="1"/>
              <a:t>originale</a:t>
            </a:r>
            <a:r>
              <a:rPr lang="en-US" sz="1800" dirty="0"/>
              <a:t>. </a:t>
            </a:r>
            <a:r>
              <a:rPr lang="en-US" sz="1800" dirty="0" err="1"/>
              <a:t>Chaque</a:t>
            </a:r>
            <a:r>
              <a:rPr lang="en-US" sz="1800" dirty="0"/>
              <a:t> figure a </a:t>
            </a:r>
            <a:r>
              <a:rPr lang="en-US" sz="1800" dirty="0" err="1"/>
              <a:t>été</a:t>
            </a:r>
            <a:r>
              <a:rPr lang="en-US" sz="1800" dirty="0"/>
              <a:t> </a:t>
            </a:r>
            <a:r>
              <a:rPr lang="en-US" sz="1800" dirty="0" err="1"/>
              <a:t>ainsi</a:t>
            </a:r>
            <a:r>
              <a:rPr lang="en-US" sz="1800" dirty="0"/>
              <a:t> </a:t>
            </a:r>
            <a:r>
              <a:rPr lang="en-US" sz="1800" dirty="0" err="1"/>
              <a:t>nettoyée</a:t>
            </a:r>
            <a:r>
              <a:rPr lang="en-US" sz="1800" dirty="0"/>
              <a:t>, </a:t>
            </a:r>
            <a:r>
              <a:rPr lang="en-US" sz="1800" dirty="0" err="1"/>
              <a:t>rafraîchie</a:t>
            </a:r>
            <a:r>
              <a:rPr lang="en-US" sz="1800" dirty="0"/>
              <a:t>, </a:t>
            </a:r>
            <a:r>
              <a:rPr lang="en-US" sz="1800" dirty="0" err="1"/>
              <a:t>souvent</a:t>
            </a:r>
            <a:r>
              <a:rPr lang="en-US" sz="1800" dirty="0"/>
              <a:t> </a:t>
            </a:r>
            <a:r>
              <a:rPr lang="en-US" sz="1800" dirty="0" err="1"/>
              <a:t>agrandie</a:t>
            </a:r>
            <a:r>
              <a:rPr lang="en-US" sz="1800" dirty="0"/>
              <a:t>, </a:t>
            </a:r>
            <a:r>
              <a:rPr lang="en-US" sz="1800" dirty="0" err="1"/>
              <a:t>apportant</a:t>
            </a:r>
            <a:r>
              <a:rPr lang="en-US" sz="1800" dirty="0"/>
              <a:t> plus de </a:t>
            </a:r>
            <a:r>
              <a:rPr lang="en-US" sz="1800" dirty="0" err="1"/>
              <a:t>visibilité</a:t>
            </a:r>
            <a:r>
              <a:rPr lang="en-US" sz="1800" dirty="0"/>
              <a:t> à la </a:t>
            </a:r>
            <a:r>
              <a:rPr lang="en-US" sz="1800" dirty="0" err="1"/>
              <a:t>très</a:t>
            </a:r>
            <a:r>
              <a:rPr lang="en-US" sz="1800" dirty="0"/>
              <a:t> </a:t>
            </a:r>
            <a:r>
              <a:rPr lang="en-US" sz="1800" dirty="0" err="1"/>
              <a:t>grande</a:t>
            </a:r>
            <a:r>
              <a:rPr lang="en-US" sz="1800" dirty="0"/>
              <a:t> </a:t>
            </a:r>
            <a:r>
              <a:rPr lang="en-US" sz="1800" dirty="0" err="1"/>
              <a:t>qualité</a:t>
            </a:r>
            <a:r>
              <a:rPr lang="en-US" sz="1800" dirty="0"/>
              <a:t> des </a:t>
            </a:r>
            <a:r>
              <a:rPr lang="en-US" sz="1800" dirty="0" err="1"/>
              <a:t>détails</a:t>
            </a:r>
            <a:r>
              <a:rPr lang="en-US" sz="1800" dirty="0"/>
              <a:t> et </a:t>
            </a:r>
            <a:r>
              <a:rPr lang="en-US" sz="1800" dirty="0" err="1"/>
              <a:t>facilitant</a:t>
            </a:r>
            <a:r>
              <a:rPr lang="en-US" sz="1800" dirty="0"/>
              <a:t> </a:t>
            </a:r>
            <a:r>
              <a:rPr lang="en-US" sz="1800" dirty="0" err="1"/>
              <a:t>l’étude</a:t>
            </a:r>
            <a:r>
              <a:rPr lang="en-US" sz="1800" dirty="0"/>
              <a:t> </a:t>
            </a:r>
            <a:r>
              <a:rPr lang="en-US" sz="1800" dirty="0" err="1"/>
              <a:t>soutenue</a:t>
            </a:r>
            <a:r>
              <a:rPr lang="en-US" sz="1800" dirty="0"/>
              <a:t> d’un livre aussi important. </a:t>
            </a:r>
            <a:r>
              <a:rPr lang="en-US" sz="1800" dirty="0" err="1"/>
              <a:t>Apprécié</a:t>
            </a:r>
            <a:r>
              <a:rPr lang="en-US" sz="1800" dirty="0"/>
              <a:t> des </a:t>
            </a:r>
            <a:r>
              <a:rPr lang="en-US" sz="1800" dirty="0" err="1"/>
              <a:t>connaisseurs</a:t>
            </a:r>
            <a:r>
              <a:rPr lang="en-US" sz="1800" dirty="0"/>
              <a:t>, </a:t>
            </a:r>
            <a:r>
              <a:rPr lang="en-US" sz="1800" dirty="0" err="1"/>
              <a:t>il</a:t>
            </a:r>
            <a:r>
              <a:rPr lang="en-US" sz="1800" dirty="0"/>
              <a:t> fait </a:t>
            </a:r>
            <a:r>
              <a:rPr lang="en-US" sz="1800" dirty="0" err="1"/>
              <a:t>partie</a:t>
            </a:r>
            <a:r>
              <a:rPr lang="en-US" sz="1800" dirty="0"/>
              <a:t> de la </a:t>
            </a:r>
            <a:r>
              <a:rPr lang="en-US" sz="1800" dirty="0" err="1"/>
              <a:t>bibliothèque</a:t>
            </a:r>
            <a:r>
              <a:rPr lang="en-US" sz="1800" dirty="0"/>
              <a:t> </a:t>
            </a:r>
            <a:r>
              <a:rPr lang="en-US" sz="1800" dirty="0" err="1"/>
              <a:t>fondamentale</a:t>
            </a:r>
            <a:r>
              <a:rPr lang="en-US" sz="1800" dirty="0"/>
              <a:t> de </a:t>
            </a:r>
            <a:r>
              <a:rPr lang="en-US" sz="1800" dirty="0" err="1"/>
              <a:t>tous</a:t>
            </a:r>
            <a:r>
              <a:rPr lang="en-US" sz="1800" dirty="0"/>
              <a:t> </a:t>
            </a:r>
            <a:r>
              <a:rPr lang="en-US" sz="1800" dirty="0" err="1"/>
              <a:t>ceux</a:t>
            </a:r>
            <a:r>
              <a:rPr lang="en-US" sz="1800" dirty="0"/>
              <a:t> qui </a:t>
            </a:r>
            <a:r>
              <a:rPr lang="en-US" sz="1800" dirty="0" err="1"/>
              <a:t>s’intéressent</a:t>
            </a:r>
            <a:r>
              <a:rPr lang="en-US" sz="1800" dirty="0"/>
              <a:t> à </a:t>
            </a:r>
            <a:r>
              <a:rPr lang="en-US" sz="1800" dirty="0" err="1"/>
              <a:t>l’horlogerie</a:t>
            </a:r>
            <a:r>
              <a:rPr lang="en-US" sz="1800" dirty="0"/>
              <a:t>. Auteur de </a:t>
            </a:r>
            <a:r>
              <a:rPr lang="en-US" sz="1800" dirty="0" err="1"/>
              <a:t>plusieurs</a:t>
            </a:r>
            <a:r>
              <a:rPr lang="en-US" sz="1800" dirty="0"/>
              <a:t> </a:t>
            </a:r>
            <a:r>
              <a:rPr lang="en-US" sz="1800" dirty="0" err="1"/>
              <a:t>livres</a:t>
            </a:r>
            <a:r>
              <a:rPr lang="en-US" sz="1800" dirty="0"/>
              <a:t> </a:t>
            </a:r>
            <a:r>
              <a:rPr lang="en-US" sz="1800" dirty="0" err="1"/>
              <a:t>sur</a:t>
            </a:r>
            <a:r>
              <a:rPr lang="en-US" sz="1800" dirty="0"/>
              <a:t> le </a:t>
            </a:r>
            <a:r>
              <a:rPr lang="en-US" sz="1800" dirty="0" err="1"/>
              <a:t>sujet</a:t>
            </a:r>
            <a:r>
              <a:rPr lang="en-US" sz="1800" dirty="0"/>
              <a:t>, Claudius </a:t>
            </a:r>
            <a:r>
              <a:rPr lang="en-US" sz="1800" dirty="0" err="1"/>
              <a:t>Saunier</a:t>
            </a:r>
            <a:r>
              <a:rPr lang="en-US" sz="1800" dirty="0"/>
              <a:t> (1816 – 1896), </a:t>
            </a:r>
            <a:r>
              <a:rPr lang="en-US" sz="1800" dirty="0" err="1"/>
              <a:t>directeur</a:t>
            </a:r>
            <a:r>
              <a:rPr lang="en-US" sz="1800" dirty="0"/>
              <a:t> de </a:t>
            </a:r>
            <a:r>
              <a:rPr lang="en-US" sz="1800" dirty="0" err="1"/>
              <a:t>l’École</a:t>
            </a:r>
            <a:r>
              <a:rPr lang="en-US" sz="1800" dirty="0"/>
              <a:t> </a:t>
            </a:r>
            <a:r>
              <a:rPr lang="en-US" sz="1800" dirty="0" err="1"/>
              <a:t>d’horlogerie</a:t>
            </a:r>
            <a:r>
              <a:rPr lang="en-US" sz="1800" dirty="0"/>
              <a:t> de Macon, </a:t>
            </a:r>
            <a:r>
              <a:rPr lang="en-US" sz="1800" dirty="0" err="1"/>
              <a:t>fut</a:t>
            </a:r>
            <a:r>
              <a:rPr lang="en-US" sz="1800" dirty="0"/>
              <a:t> le </a:t>
            </a:r>
            <a:r>
              <a:rPr lang="en-US" sz="1800" dirty="0" err="1"/>
              <a:t>fondateur</a:t>
            </a:r>
            <a:r>
              <a:rPr lang="en-US" sz="1800" dirty="0"/>
              <a:t> de la Revue </a:t>
            </a:r>
            <a:r>
              <a:rPr lang="en-US" sz="1800" dirty="0" err="1"/>
              <a:t>Chronométrique</a:t>
            </a:r>
            <a:r>
              <a:rPr lang="en-US" sz="1800" dirty="0"/>
              <a:t>, qui </a:t>
            </a:r>
            <a:r>
              <a:rPr lang="en-US" sz="1800" dirty="0" err="1"/>
              <a:t>connût</a:t>
            </a:r>
            <a:r>
              <a:rPr lang="en-US" sz="1800" dirty="0"/>
              <a:t> un franc </a:t>
            </a:r>
            <a:r>
              <a:rPr lang="en-US" sz="1800" dirty="0" err="1"/>
              <a:t>succès</a:t>
            </a:r>
            <a:r>
              <a:rPr lang="en-US" sz="1800" dirty="0"/>
              <a:t>.</a:t>
            </a:r>
          </a:p>
        </p:txBody>
      </p:sp>
      <p:pic>
        <p:nvPicPr>
          <p:cNvPr id="3076" name="Picture 4" descr="81OKMDtsaDL._SY342_"/>
          <p:cNvPicPr>
            <a:picLocks noChangeAspect="1" noChangeArrowheads="1"/>
          </p:cNvPicPr>
          <p:nvPr/>
        </p:nvPicPr>
        <p:blipFill>
          <a:blip r:embed="rId2" cstate="print"/>
          <a:srcRect/>
          <a:stretch>
            <a:fillRect/>
          </a:stretch>
        </p:blipFill>
        <p:spPr bwMode="auto">
          <a:xfrm>
            <a:off x="107950" y="1060847"/>
            <a:ext cx="2592388" cy="4008834"/>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27584" y="123478"/>
            <a:ext cx="7772400" cy="1102519"/>
          </a:xfrm>
        </p:spPr>
        <p:txBody>
          <a:bodyPr>
            <a:noAutofit/>
          </a:bodyPr>
          <a:lstStyle/>
          <a:p>
            <a:r>
              <a:rPr lang="en-US" sz="2400" b="1" dirty="0" err="1"/>
              <a:t>Transferts</a:t>
            </a:r>
            <a:r>
              <a:rPr lang="en-US" sz="2400" b="1" dirty="0"/>
              <a:t> </a:t>
            </a:r>
            <a:r>
              <a:rPr lang="en-US" sz="2400" b="1" dirty="0" err="1"/>
              <a:t>thermiques</a:t>
            </a:r>
            <a:r>
              <a:rPr lang="en-US" sz="2400" b="1" dirty="0"/>
              <a:t> - 6e </a:t>
            </a:r>
            <a:r>
              <a:rPr lang="en-US" sz="2400" b="1" dirty="0" err="1"/>
              <a:t>éd</a:t>
            </a:r>
            <a:r>
              <a:rPr lang="en-US" sz="2400" b="1" dirty="0"/>
              <a:t>. - Introduction aux </a:t>
            </a:r>
            <a:r>
              <a:rPr lang="en-US" sz="2400" b="1" dirty="0" err="1"/>
              <a:t>transferts</a:t>
            </a:r>
            <a:r>
              <a:rPr lang="en-US" sz="2400" b="1" dirty="0"/>
              <a:t> </a:t>
            </a:r>
            <a:r>
              <a:rPr lang="en-US" sz="2400" b="1" dirty="0" err="1" smtClean="0"/>
              <a:t>d'énergie</a:t>
            </a:r>
            <a:endParaRPr lang="en-US" sz="2400" b="1" dirty="0"/>
          </a:p>
        </p:txBody>
      </p:sp>
      <p:sp>
        <p:nvSpPr>
          <p:cNvPr id="3075" name="Rectangle 3"/>
          <p:cNvSpPr>
            <a:spLocks noGrp="1" noChangeArrowheads="1"/>
          </p:cNvSpPr>
          <p:nvPr>
            <p:ph type="subTitle" idx="1"/>
          </p:nvPr>
        </p:nvSpPr>
        <p:spPr>
          <a:xfrm>
            <a:off x="2700338" y="1276350"/>
            <a:ext cx="6400800" cy="3725466"/>
          </a:xfrm>
        </p:spPr>
        <p:txBody>
          <a:bodyPr>
            <a:normAutofit fontScale="92500" lnSpcReduction="10000"/>
          </a:bodyPr>
          <a:lstStyle/>
          <a:p>
            <a:pPr>
              <a:lnSpc>
                <a:spcPct val="80000"/>
              </a:lnSpc>
            </a:pPr>
            <a:endParaRPr lang="en-US" sz="2000" dirty="0"/>
          </a:p>
          <a:p>
            <a:pPr>
              <a:lnSpc>
                <a:spcPct val="80000"/>
              </a:lnSpc>
            </a:pPr>
            <a:r>
              <a:rPr lang="en-US" sz="2000" dirty="0"/>
              <a:t>Les </a:t>
            </a:r>
            <a:r>
              <a:rPr lang="en-US" sz="2000" dirty="0" err="1"/>
              <a:t>transferts</a:t>
            </a:r>
            <a:r>
              <a:rPr lang="en-US" sz="2000" dirty="0"/>
              <a:t> </a:t>
            </a:r>
            <a:r>
              <a:rPr lang="en-US" sz="2000" dirty="0" err="1"/>
              <a:t>thermiques</a:t>
            </a:r>
            <a:r>
              <a:rPr lang="en-US" sz="2000" dirty="0"/>
              <a:t> </a:t>
            </a:r>
            <a:r>
              <a:rPr lang="en-US" sz="2000" dirty="0" err="1"/>
              <a:t>sont</a:t>
            </a:r>
            <a:r>
              <a:rPr lang="en-US" sz="2000" dirty="0"/>
              <a:t> </a:t>
            </a:r>
            <a:r>
              <a:rPr lang="en-US" sz="2000" dirty="0" err="1"/>
              <a:t>une</a:t>
            </a:r>
            <a:r>
              <a:rPr lang="en-US" sz="2000" dirty="0"/>
              <a:t> science </a:t>
            </a:r>
            <a:r>
              <a:rPr lang="en-US" sz="2000" dirty="0" err="1"/>
              <a:t>clé</a:t>
            </a:r>
            <a:r>
              <a:rPr lang="en-US" sz="2000" dirty="0"/>
              <a:t> de </a:t>
            </a:r>
            <a:r>
              <a:rPr lang="en-US" sz="2000" dirty="0" err="1"/>
              <a:t>l’énergie</a:t>
            </a:r>
            <a:r>
              <a:rPr lang="en-US" sz="2000" dirty="0"/>
              <a:t>. </a:t>
            </a:r>
            <a:r>
              <a:rPr lang="en-US" sz="2000" dirty="0" err="1"/>
              <a:t>Cet</a:t>
            </a:r>
            <a:r>
              <a:rPr lang="en-US" sz="2000" dirty="0"/>
              <a:t> </a:t>
            </a:r>
            <a:r>
              <a:rPr lang="en-US" sz="2000" dirty="0" err="1"/>
              <a:t>ouvrage</a:t>
            </a:r>
            <a:r>
              <a:rPr lang="en-US" sz="2000" dirty="0"/>
              <a:t> </a:t>
            </a:r>
            <a:r>
              <a:rPr lang="en-US" sz="2000" dirty="0" err="1"/>
              <a:t>aborde</a:t>
            </a:r>
            <a:r>
              <a:rPr lang="en-US" sz="2000" dirty="0"/>
              <a:t> les </a:t>
            </a:r>
            <a:r>
              <a:rPr lang="en-US" sz="2000" dirty="0" err="1"/>
              <a:t>principaux</a:t>
            </a:r>
            <a:r>
              <a:rPr lang="en-US" sz="2000" dirty="0"/>
              <a:t> modes de </a:t>
            </a:r>
            <a:r>
              <a:rPr lang="en-US" sz="2000" dirty="0" err="1"/>
              <a:t>transferts</a:t>
            </a:r>
            <a:r>
              <a:rPr lang="en-US" sz="2000" dirty="0"/>
              <a:t> </a:t>
            </a:r>
            <a:r>
              <a:rPr lang="en-US" sz="2000" dirty="0" err="1"/>
              <a:t>d’énergie</a:t>
            </a:r>
            <a:r>
              <a:rPr lang="en-US" sz="2000" dirty="0"/>
              <a:t> : la conduction, le </a:t>
            </a:r>
            <a:r>
              <a:rPr lang="en-US" sz="2000" dirty="0" err="1"/>
              <a:t>rayonnement</a:t>
            </a:r>
            <a:r>
              <a:rPr lang="en-US" sz="2000" dirty="0"/>
              <a:t> et la </a:t>
            </a:r>
            <a:r>
              <a:rPr lang="en-US" sz="2000" dirty="0" err="1"/>
              <a:t>convection.Ces</a:t>
            </a:r>
            <a:r>
              <a:rPr lang="en-US" sz="2000" dirty="0"/>
              <a:t> </a:t>
            </a:r>
            <a:r>
              <a:rPr lang="en-US" sz="2000" dirty="0" err="1"/>
              <a:t>phénomènes</a:t>
            </a:r>
            <a:r>
              <a:rPr lang="en-US" sz="2000" dirty="0"/>
              <a:t> </a:t>
            </a:r>
            <a:r>
              <a:rPr lang="en-US" sz="2000" dirty="0" err="1"/>
              <a:t>très</a:t>
            </a:r>
            <a:r>
              <a:rPr lang="en-US" sz="2000" dirty="0"/>
              <a:t> </a:t>
            </a:r>
            <a:r>
              <a:rPr lang="en-US" sz="2000" dirty="0" err="1"/>
              <a:t>différents</a:t>
            </a:r>
            <a:r>
              <a:rPr lang="en-US" sz="2000" dirty="0"/>
              <a:t>, </a:t>
            </a:r>
            <a:r>
              <a:rPr lang="en-US" sz="2000" dirty="0" err="1"/>
              <a:t>mais</a:t>
            </a:r>
            <a:r>
              <a:rPr lang="en-US" sz="2000" dirty="0"/>
              <a:t> </a:t>
            </a:r>
            <a:r>
              <a:rPr lang="en-US" sz="2000" dirty="0" err="1"/>
              <a:t>pouvant</a:t>
            </a:r>
            <a:r>
              <a:rPr lang="en-US" sz="2000" dirty="0"/>
              <a:t> </a:t>
            </a:r>
            <a:r>
              <a:rPr lang="en-US" sz="2000" dirty="0" err="1"/>
              <a:t>interagir</a:t>
            </a:r>
            <a:r>
              <a:rPr lang="en-US" sz="2000" dirty="0"/>
              <a:t>, </a:t>
            </a:r>
            <a:r>
              <a:rPr lang="en-US" sz="2000" dirty="0" err="1"/>
              <a:t>doivent</a:t>
            </a:r>
            <a:r>
              <a:rPr lang="en-US" sz="2000" dirty="0"/>
              <a:t> </a:t>
            </a:r>
            <a:r>
              <a:rPr lang="en-US" sz="2000" dirty="0" err="1"/>
              <a:t>être</a:t>
            </a:r>
            <a:r>
              <a:rPr lang="en-US" sz="2000" dirty="0"/>
              <a:t> </a:t>
            </a:r>
            <a:r>
              <a:rPr lang="en-US" sz="2000" dirty="0" err="1"/>
              <a:t>connus</a:t>
            </a:r>
            <a:r>
              <a:rPr lang="en-US" sz="2000" dirty="0"/>
              <a:t> de </a:t>
            </a:r>
            <a:r>
              <a:rPr lang="en-US" sz="2000" dirty="0" err="1"/>
              <a:t>l’étudiant</a:t>
            </a:r>
            <a:r>
              <a:rPr lang="en-US" sz="2000" dirty="0"/>
              <a:t> qui sera </a:t>
            </a:r>
            <a:r>
              <a:rPr lang="en-US" sz="2000" dirty="0" err="1"/>
              <a:t>confronté</a:t>
            </a:r>
            <a:r>
              <a:rPr lang="en-US" sz="2000" dirty="0"/>
              <a:t> un jour ou </a:t>
            </a:r>
            <a:r>
              <a:rPr lang="en-US" sz="2000" dirty="0" err="1"/>
              <a:t>l’autre</a:t>
            </a:r>
            <a:r>
              <a:rPr lang="en-US" sz="2000" dirty="0"/>
              <a:t> à un </a:t>
            </a:r>
            <a:r>
              <a:rPr lang="en-US" sz="2000" dirty="0" err="1"/>
              <a:t>problème</a:t>
            </a:r>
            <a:r>
              <a:rPr lang="en-US" sz="2000" dirty="0"/>
              <a:t> de </a:t>
            </a:r>
            <a:r>
              <a:rPr lang="en-US" sz="2000" dirty="0" err="1"/>
              <a:t>transfert</a:t>
            </a:r>
            <a:r>
              <a:rPr lang="en-US" sz="2000" dirty="0"/>
              <a:t> </a:t>
            </a:r>
            <a:r>
              <a:rPr lang="en-US" sz="2000" dirty="0" err="1"/>
              <a:t>thermique</a:t>
            </a:r>
            <a:r>
              <a:rPr lang="en-US" sz="2000" dirty="0"/>
              <a:t>. Il </a:t>
            </a:r>
            <a:r>
              <a:rPr lang="en-US" sz="2000" dirty="0" err="1"/>
              <a:t>trouvera</a:t>
            </a:r>
            <a:r>
              <a:rPr lang="en-US" sz="2000" dirty="0"/>
              <a:t> dans ce </a:t>
            </a:r>
            <a:r>
              <a:rPr lang="en-US" sz="2000" dirty="0" err="1"/>
              <a:t>cours</a:t>
            </a:r>
            <a:r>
              <a:rPr lang="en-US" sz="2000" dirty="0"/>
              <a:t> de </a:t>
            </a:r>
            <a:r>
              <a:rPr lang="en-US" sz="2000" dirty="0" err="1"/>
              <a:t>nombreuses</a:t>
            </a:r>
            <a:r>
              <a:rPr lang="en-US" sz="2000" dirty="0"/>
              <a:t> applications </a:t>
            </a:r>
            <a:r>
              <a:rPr lang="en-US" sz="2000" dirty="0" err="1"/>
              <a:t>concrètes</a:t>
            </a:r>
            <a:r>
              <a:rPr lang="en-US" sz="2000" dirty="0"/>
              <a:t> (</a:t>
            </a:r>
            <a:r>
              <a:rPr lang="en-US" sz="2000" dirty="0" err="1"/>
              <a:t>centrales</a:t>
            </a:r>
            <a:r>
              <a:rPr lang="en-US" sz="2000" dirty="0"/>
              <a:t> </a:t>
            </a:r>
            <a:r>
              <a:rPr lang="en-US" sz="2000" dirty="0" err="1"/>
              <a:t>nucléaires</a:t>
            </a:r>
            <a:r>
              <a:rPr lang="en-US" sz="2000" dirty="0"/>
              <a:t>, </a:t>
            </a:r>
            <a:r>
              <a:rPr lang="en-US" sz="2000" dirty="0" err="1"/>
              <a:t>panneaux</a:t>
            </a:r>
            <a:r>
              <a:rPr lang="en-US" sz="2000" dirty="0"/>
              <a:t> </a:t>
            </a:r>
            <a:r>
              <a:rPr lang="en-US" sz="2000" dirty="0" err="1"/>
              <a:t>solaires</a:t>
            </a:r>
            <a:r>
              <a:rPr lang="en-US" sz="2000" dirty="0"/>
              <a:t>, </a:t>
            </a:r>
            <a:r>
              <a:rPr lang="en-US" sz="2000" dirty="0" err="1"/>
              <a:t>propulseur</a:t>
            </a:r>
            <a:r>
              <a:rPr lang="en-US" sz="2000" dirty="0"/>
              <a:t> </a:t>
            </a:r>
            <a:r>
              <a:rPr lang="en-US" sz="2000" dirty="0" err="1"/>
              <a:t>Vulcain</a:t>
            </a:r>
            <a:r>
              <a:rPr lang="en-US" sz="2000" dirty="0"/>
              <a:t>...) </a:t>
            </a:r>
            <a:r>
              <a:rPr lang="en-US" sz="2000" dirty="0" err="1"/>
              <a:t>ainsi</a:t>
            </a:r>
            <a:r>
              <a:rPr lang="en-US" sz="2000" dirty="0"/>
              <a:t> que de </a:t>
            </a:r>
            <a:r>
              <a:rPr lang="en-US" sz="2000" dirty="0" err="1"/>
              <a:t>nombreux</a:t>
            </a:r>
            <a:r>
              <a:rPr lang="en-US" sz="2000" dirty="0"/>
              <a:t> </a:t>
            </a:r>
            <a:r>
              <a:rPr lang="en-US" sz="2000" dirty="0" err="1"/>
              <a:t>exercices</a:t>
            </a:r>
            <a:r>
              <a:rPr lang="en-US" sz="2000" dirty="0"/>
              <a:t> </a:t>
            </a:r>
            <a:r>
              <a:rPr lang="en-US" sz="2000" dirty="0" err="1"/>
              <a:t>corrigés.Dans</a:t>
            </a:r>
            <a:r>
              <a:rPr lang="en-US" sz="2000" dirty="0"/>
              <a:t> </a:t>
            </a:r>
            <a:r>
              <a:rPr lang="en-US" sz="2000" dirty="0" err="1"/>
              <a:t>cette</a:t>
            </a:r>
            <a:r>
              <a:rPr lang="en-US" sz="2000" dirty="0"/>
              <a:t> </a:t>
            </a:r>
            <a:r>
              <a:rPr lang="en-US" sz="2000" dirty="0" err="1"/>
              <a:t>sixième</a:t>
            </a:r>
            <a:r>
              <a:rPr lang="en-US" sz="2000" dirty="0"/>
              <a:t> </a:t>
            </a:r>
            <a:r>
              <a:rPr lang="en-US" sz="2000" dirty="0" err="1"/>
              <a:t>édition</a:t>
            </a:r>
            <a:r>
              <a:rPr lang="en-US" sz="2000" dirty="0"/>
              <a:t> </a:t>
            </a:r>
            <a:r>
              <a:rPr lang="en-US" sz="2000" dirty="0" err="1"/>
              <a:t>entièrement</a:t>
            </a:r>
            <a:r>
              <a:rPr lang="en-US" sz="2000" dirty="0"/>
              <a:t> </a:t>
            </a:r>
            <a:r>
              <a:rPr lang="en-US" sz="2000" dirty="0" err="1"/>
              <a:t>actualisée</a:t>
            </a:r>
            <a:r>
              <a:rPr lang="en-US" sz="2000" dirty="0"/>
              <a:t>, la </a:t>
            </a:r>
            <a:r>
              <a:rPr lang="en-US" sz="2000" dirty="0" err="1"/>
              <a:t>priorité</a:t>
            </a:r>
            <a:r>
              <a:rPr lang="en-US" sz="2000" dirty="0"/>
              <a:t> </a:t>
            </a:r>
            <a:r>
              <a:rPr lang="en-US" sz="2000" dirty="0" err="1"/>
              <a:t>est</a:t>
            </a:r>
            <a:r>
              <a:rPr lang="en-US" sz="2000" dirty="0"/>
              <a:t> </a:t>
            </a:r>
            <a:r>
              <a:rPr lang="en-US" sz="2000" dirty="0" err="1"/>
              <a:t>donnée</a:t>
            </a:r>
            <a:r>
              <a:rPr lang="en-US" sz="2000" dirty="0"/>
              <a:t> à la </a:t>
            </a:r>
            <a:r>
              <a:rPr lang="en-US" sz="2000" dirty="0" err="1"/>
              <a:t>compréhension</a:t>
            </a:r>
            <a:r>
              <a:rPr lang="en-US" sz="2000" dirty="0"/>
              <a:t> physique des </a:t>
            </a:r>
            <a:r>
              <a:rPr lang="en-US" sz="2000" dirty="0" err="1"/>
              <a:t>phénomènes</a:t>
            </a:r>
            <a:r>
              <a:rPr lang="en-US" sz="2000" dirty="0"/>
              <a:t> et à </a:t>
            </a:r>
            <a:r>
              <a:rPr lang="en-US" sz="2000" dirty="0" err="1"/>
              <a:t>l’apprentissage</a:t>
            </a:r>
            <a:r>
              <a:rPr lang="en-US" sz="2000" dirty="0"/>
              <a:t> de la </a:t>
            </a:r>
            <a:r>
              <a:rPr lang="en-US" sz="2000" dirty="0" err="1"/>
              <a:t>modélisation</a:t>
            </a:r>
            <a:r>
              <a:rPr lang="en-US" sz="2000" dirty="0"/>
              <a:t> physique. Le </a:t>
            </a:r>
            <a:r>
              <a:rPr lang="en-US" sz="2000" dirty="0" err="1"/>
              <a:t>chapitre</a:t>
            </a:r>
            <a:r>
              <a:rPr lang="en-US" sz="2000" dirty="0"/>
              <a:t> </a:t>
            </a:r>
            <a:r>
              <a:rPr lang="en-US" sz="2000" dirty="0" err="1"/>
              <a:t>sur</a:t>
            </a:r>
            <a:r>
              <a:rPr lang="en-US" sz="2000" dirty="0"/>
              <a:t> le </a:t>
            </a:r>
            <a:r>
              <a:rPr lang="en-US" sz="2000" dirty="0" err="1"/>
              <a:t>rayonnement</a:t>
            </a:r>
            <a:r>
              <a:rPr lang="en-US" sz="2000" dirty="0"/>
              <a:t> des </a:t>
            </a:r>
            <a:r>
              <a:rPr lang="en-US" sz="2000" dirty="0" err="1"/>
              <a:t>milieux</a:t>
            </a:r>
            <a:r>
              <a:rPr lang="en-US" sz="2000" dirty="0"/>
              <a:t> semi-</a:t>
            </a:r>
            <a:r>
              <a:rPr lang="en-US" sz="2000" dirty="0" err="1"/>
              <a:t>transparents</a:t>
            </a:r>
            <a:r>
              <a:rPr lang="en-US" sz="2000" dirty="0"/>
              <a:t> a </a:t>
            </a:r>
            <a:r>
              <a:rPr lang="en-US" sz="2000" dirty="0" err="1"/>
              <a:t>été</a:t>
            </a:r>
            <a:r>
              <a:rPr lang="en-US" sz="2000" dirty="0"/>
              <a:t> </a:t>
            </a:r>
            <a:r>
              <a:rPr lang="en-US" sz="2000" dirty="0" err="1"/>
              <a:t>entièrement</a:t>
            </a:r>
            <a:r>
              <a:rPr lang="en-US" sz="2000" dirty="0"/>
              <a:t> </a:t>
            </a:r>
            <a:r>
              <a:rPr lang="en-US" sz="2000" dirty="0" err="1"/>
              <a:t>refondu</a:t>
            </a:r>
            <a:r>
              <a:rPr lang="en-US" sz="2000" dirty="0"/>
              <a:t> pour </a:t>
            </a:r>
            <a:r>
              <a:rPr lang="en-US" sz="2000" dirty="0" err="1"/>
              <a:t>intégrer</a:t>
            </a:r>
            <a:r>
              <a:rPr lang="en-US" sz="2000" dirty="0"/>
              <a:t> des </a:t>
            </a:r>
            <a:r>
              <a:rPr lang="en-US" sz="2000" dirty="0" err="1"/>
              <a:t>avancées</a:t>
            </a:r>
            <a:r>
              <a:rPr lang="en-US" sz="2000" dirty="0"/>
              <a:t> </a:t>
            </a:r>
            <a:r>
              <a:rPr lang="en-US" sz="2000" dirty="0" err="1"/>
              <a:t>récentes</a:t>
            </a:r>
            <a:r>
              <a:rPr lang="en-US" sz="2000" dirty="0"/>
              <a:t> des concepts et des </a:t>
            </a:r>
            <a:r>
              <a:rPr lang="en-US" sz="2000" dirty="0" err="1"/>
              <a:t>méthodes</a:t>
            </a:r>
            <a:r>
              <a:rPr lang="en-US" sz="2000" dirty="0"/>
              <a:t>.</a:t>
            </a:r>
          </a:p>
        </p:txBody>
      </p:sp>
      <p:pic>
        <p:nvPicPr>
          <p:cNvPr id="3076" name="Picture 4" descr="710MAl-8bHL._SY342_"/>
          <p:cNvPicPr>
            <a:picLocks noChangeAspect="1" noChangeArrowheads="1"/>
          </p:cNvPicPr>
          <p:nvPr/>
        </p:nvPicPr>
        <p:blipFill>
          <a:blip r:embed="rId2" cstate="print"/>
          <a:srcRect/>
          <a:stretch>
            <a:fillRect/>
          </a:stretch>
        </p:blipFill>
        <p:spPr bwMode="auto">
          <a:xfrm>
            <a:off x="107950" y="1383506"/>
            <a:ext cx="2520950" cy="3511154"/>
          </a:xfrm>
          <a:prstGeom prst="rect">
            <a:avLst/>
          </a:prstGeom>
          <a:noFill/>
          <a:ln w="9525">
            <a:noFill/>
            <a:miter lim="800000"/>
            <a:headEnd/>
            <a:tailEnd/>
          </a:ln>
        </p:spPr>
      </p:pic>
    </p:spTree>
  </p:cSld>
  <p:clrMapOvr>
    <a:masterClrMapping/>
  </p:clrMapOvr>
  <p:transition advClick="0" advTm="10000">
    <p:wheel spokes="3"/>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3568" y="195486"/>
            <a:ext cx="7772400" cy="1102519"/>
          </a:xfrm>
        </p:spPr>
        <p:txBody>
          <a:bodyPr>
            <a:noAutofit/>
          </a:bodyPr>
          <a:lstStyle/>
          <a:p>
            <a:r>
              <a:rPr lang="en-US" sz="3600" b="1" dirty="0"/>
              <a:t>La sécurité logicielle </a:t>
            </a:r>
            <a:r>
              <a:rPr lang="en-US" sz="3600" b="1" dirty="0" err="1"/>
              <a:t>Une</a:t>
            </a:r>
            <a:r>
              <a:rPr lang="en-US" sz="3600" b="1" dirty="0"/>
              <a:t> </a:t>
            </a:r>
            <a:r>
              <a:rPr lang="en-US" sz="3600" b="1" dirty="0" err="1"/>
              <a:t>approche</a:t>
            </a:r>
            <a:r>
              <a:rPr lang="en-US" sz="3600" b="1" dirty="0"/>
              <a:t> </a:t>
            </a:r>
            <a:r>
              <a:rPr lang="en-US" sz="3600" b="1" dirty="0" err="1"/>
              <a:t>défensive</a:t>
            </a:r>
            <a:endParaRPr lang="en-US" sz="3600" b="1" dirty="0"/>
          </a:p>
        </p:txBody>
      </p:sp>
      <p:sp>
        <p:nvSpPr>
          <p:cNvPr id="3075" name="Rectangle 3"/>
          <p:cNvSpPr>
            <a:spLocks noGrp="1" noChangeArrowheads="1"/>
          </p:cNvSpPr>
          <p:nvPr>
            <p:ph type="subTitle" idx="1"/>
          </p:nvPr>
        </p:nvSpPr>
        <p:spPr>
          <a:xfrm>
            <a:off x="2700338" y="1329929"/>
            <a:ext cx="6400800" cy="3673078"/>
          </a:xfrm>
        </p:spPr>
        <p:txBody>
          <a:bodyPr>
            <a:normAutofit fontScale="92500" lnSpcReduction="10000"/>
          </a:bodyPr>
          <a:lstStyle/>
          <a:p>
            <a:pPr>
              <a:lnSpc>
                <a:spcPct val="80000"/>
              </a:lnSpc>
            </a:pPr>
            <a:endParaRPr lang="en-US" sz="1800" dirty="0"/>
          </a:p>
          <a:p>
            <a:pPr>
              <a:lnSpc>
                <a:spcPct val="80000"/>
              </a:lnSpc>
            </a:pPr>
            <a:r>
              <a:rPr lang="en-US" sz="1800" dirty="0"/>
              <a:t>La sécurité logicielle désigne l'ensemble des théories, des </a:t>
            </a:r>
            <a:r>
              <a:rPr lang="en-US" sz="1800" dirty="0" err="1"/>
              <a:t>pratiques</a:t>
            </a:r>
            <a:r>
              <a:rPr lang="en-US" sz="1800" dirty="0"/>
              <a:t>, des </a:t>
            </a:r>
            <a:r>
              <a:rPr lang="en-US" sz="1800" dirty="0" err="1"/>
              <a:t>vérifications</a:t>
            </a:r>
            <a:r>
              <a:rPr lang="en-US" sz="1800" dirty="0"/>
              <a:t> et des </a:t>
            </a:r>
            <a:r>
              <a:rPr lang="en-US" sz="1800" dirty="0" err="1"/>
              <a:t>prudences</a:t>
            </a:r>
            <a:r>
              <a:rPr lang="en-US" sz="1800" dirty="0"/>
              <a:t> que </a:t>
            </a:r>
            <a:r>
              <a:rPr lang="en-US" sz="1800" dirty="0" err="1"/>
              <a:t>devraient</a:t>
            </a:r>
            <a:r>
              <a:rPr lang="en-US" sz="1800" dirty="0"/>
              <a:t> </a:t>
            </a:r>
            <a:r>
              <a:rPr lang="en-US" sz="1800" dirty="0" err="1"/>
              <a:t>utiliser</a:t>
            </a:r>
            <a:r>
              <a:rPr lang="en-US" sz="1800" dirty="0"/>
              <a:t> les </a:t>
            </a:r>
            <a:r>
              <a:rPr lang="en-US" sz="1800" dirty="0" err="1"/>
              <a:t>programmeurs</a:t>
            </a:r>
            <a:r>
              <a:rPr lang="en-US" sz="1800" dirty="0"/>
              <a:t> </a:t>
            </a:r>
            <a:r>
              <a:rPr lang="en-US" sz="1800" dirty="0" err="1"/>
              <a:t>afin</a:t>
            </a:r>
            <a:r>
              <a:rPr lang="en-US" sz="1800" dirty="0"/>
              <a:t> que les </a:t>
            </a:r>
            <a:r>
              <a:rPr lang="en-US" sz="1800" dirty="0" err="1"/>
              <a:t>systèmes</a:t>
            </a:r>
            <a:r>
              <a:rPr lang="en-US" sz="1800" dirty="0"/>
              <a:t> </a:t>
            </a:r>
            <a:r>
              <a:rPr lang="en-US" sz="1800" dirty="0" err="1"/>
              <a:t>qu'ils</a:t>
            </a:r>
            <a:r>
              <a:rPr lang="en-US" sz="1800" dirty="0"/>
              <a:t> </a:t>
            </a:r>
            <a:r>
              <a:rPr lang="en-US" sz="1800" dirty="0" err="1"/>
              <a:t>développent</a:t>
            </a:r>
            <a:r>
              <a:rPr lang="en-US" sz="1800" dirty="0"/>
              <a:t> </a:t>
            </a:r>
            <a:r>
              <a:rPr lang="en-US" sz="1800" dirty="0" err="1"/>
              <a:t>soient</a:t>
            </a:r>
            <a:r>
              <a:rPr lang="en-US" sz="1800" dirty="0"/>
              <a:t> aussi </a:t>
            </a:r>
            <a:r>
              <a:rPr lang="en-US" sz="1800" dirty="0" err="1"/>
              <a:t>sécuritaires</a:t>
            </a:r>
            <a:r>
              <a:rPr lang="en-US" sz="1800" dirty="0"/>
              <a:t> que possible. </a:t>
            </a:r>
            <a:r>
              <a:rPr lang="en-US" sz="1800" dirty="0" err="1"/>
              <a:t>Cet</a:t>
            </a:r>
            <a:r>
              <a:rPr lang="en-US" sz="1800" dirty="0"/>
              <a:t> aspect de la sécurité </a:t>
            </a:r>
            <a:r>
              <a:rPr lang="en-US" sz="1800" dirty="0" err="1"/>
              <a:t>informatique</a:t>
            </a:r>
            <a:r>
              <a:rPr lang="en-US" sz="1800" dirty="0"/>
              <a:t> </a:t>
            </a:r>
            <a:r>
              <a:rPr lang="en-US" sz="1800" dirty="0" err="1"/>
              <a:t>est</a:t>
            </a:r>
            <a:r>
              <a:rPr lang="en-US" sz="1800" dirty="0"/>
              <a:t> </a:t>
            </a:r>
            <a:r>
              <a:rPr lang="en-US" sz="1800" dirty="0" err="1"/>
              <a:t>souvent</a:t>
            </a:r>
            <a:r>
              <a:rPr lang="en-US" sz="1800" dirty="0"/>
              <a:t> </a:t>
            </a:r>
            <a:r>
              <a:rPr lang="en-US" sz="1800" dirty="0" err="1"/>
              <a:t>négligé</a:t>
            </a:r>
            <a:r>
              <a:rPr lang="en-US" sz="1800" dirty="0"/>
              <a:t>. </a:t>
            </a:r>
            <a:r>
              <a:rPr lang="en-US" sz="1800" dirty="0" err="1"/>
              <a:t>Cette</a:t>
            </a:r>
            <a:r>
              <a:rPr lang="en-US" sz="1800" dirty="0"/>
              <a:t> attitude </a:t>
            </a:r>
            <a:r>
              <a:rPr lang="en-US" sz="1800" dirty="0" err="1"/>
              <a:t>est</a:t>
            </a:r>
            <a:r>
              <a:rPr lang="en-US" sz="1800" dirty="0"/>
              <a:t> regrettable, car, </a:t>
            </a:r>
            <a:r>
              <a:rPr lang="en-US" sz="1800" dirty="0" err="1"/>
              <a:t>si</a:t>
            </a:r>
            <a:r>
              <a:rPr lang="en-US" sz="1800" dirty="0"/>
              <a:t> le code d'un </a:t>
            </a:r>
            <a:r>
              <a:rPr lang="en-US" sz="1800" dirty="0" err="1"/>
              <a:t>programme</a:t>
            </a:r>
            <a:r>
              <a:rPr lang="en-US" sz="1800" dirty="0"/>
              <a:t> </a:t>
            </a:r>
            <a:r>
              <a:rPr lang="en-US" sz="1800" dirty="0" err="1"/>
              <a:t>n'est</a:t>
            </a:r>
            <a:r>
              <a:rPr lang="en-US" sz="1800" dirty="0"/>
              <a:t> pas </a:t>
            </a:r>
            <a:r>
              <a:rPr lang="en-US" sz="1800" dirty="0" err="1"/>
              <a:t>développé</a:t>
            </a:r>
            <a:r>
              <a:rPr lang="en-US" sz="1800" dirty="0"/>
              <a:t> avec </a:t>
            </a:r>
            <a:r>
              <a:rPr lang="en-US" sz="1800" dirty="0" err="1"/>
              <a:t>soin</a:t>
            </a:r>
            <a:r>
              <a:rPr lang="en-US" sz="1800" dirty="0"/>
              <a:t>, les </a:t>
            </a:r>
            <a:r>
              <a:rPr lang="en-US" sz="1800" dirty="0" err="1"/>
              <a:t>stratégies</a:t>
            </a:r>
            <a:r>
              <a:rPr lang="en-US" sz="1800" dirty="0"/>
              <a:t> de sécurité </a:t>
            </a:r>
            <a:r>
              <a:rPr lang="en-US" sz="1800" dirty="0" err="1"/>
              <a:t>telles</a:t>
            </a:r>
            <a:r>
              <a:rPr lang="en-US" sz="1800" dirty="0"/>
              <a:t> que la </a:t>
            </a:r>
            <a:r>
              <a:rPr lang="en-US" sz="1800" dirty="0" err="1"/>
              <a:t>cryptographie</a:t>
            </a:r>
            <a:r>
              <a:rPr lang="en-US" sz="1800" dirty="0"/>
              <a:t> ou les </a:t>
            </a:r>
            <a:r>
              <a:rPr lang="en-US" sz="1800" dirty="0" err="1"/>
              <a:t>outils</a:t>
            </a:r>
            <a:r>
              <a:rPr lang="en-US" sz="1800" dirty="0"/>
              <a:t> de sécurité des réseaux </a:t>
            </a:r>
            <a:r>
              <a:rPr lang="en-US" sz="1800" dirty="0" err="1"/>
              <a:t>seront</a:t>
            </a:r>
            <a:r>
              <a:rPr lang="en-US" sz="1800" dirty="0"/>
              <a:t> </a:t>
            </a:r>
            <a:r>
              <a:rPr lang="en-US" sz="1800" dirty="0" err="1"/>
              <a:t>insuffisantes</a:t>
            </a:r>
            <a:r>
              <a:rPr lang="en-US" sz="1800" dirty="0"/>
              <a:t> pour assurer la sécurité du </a:t>
            </a:r>
            <a:r>
              <a:rPr lang="en-US" sz="1800" dirty="0" err="1"/>
              <a:t>système</a:t>
            </a:r>
            <a:r>
              <a:rPr lang="en-US" sz="1800" dirty="0"/>
              <a:t>. Dans </a:t>
            </a:r>
            <a:r>
              <a:rPr lang="en-US" sz="1800" dirty="0" err="1"/>
              <a:t>cet</a:t>
            </a:r>
            <a:r>
              <a:rPr lang="en-US" sz="1800" dirty="0"/>
              <a:t> </a:t>
            </a:r>
            <a:r>
              <a:rPr lang="en-US" sz="1800" dirty="0" err="1"/>
              <a:t>ouvrage</a:t>
            </a:r>
            <a:r>
              <a:rPr lang="en-US" sz="1800" dirty="0"/>
              <a:t>, nous </a:t>
            </a:r>
            <a:r>
              <a:rPr lang="en-US" sz="1800" dirty="0" err="1"/>
              <a:t>présentons</a:t>
            </a:r>
            <a:r>
              <a:rPr lang="en-US" sz="1800" dirty="0"/>
              <a:t> les </a:t>
            </a:r>
            <a:r>
              <a:rPr lang="en-US" sz="1800" dirty="0" err="1"/>
              <a:t>principes</a:t>
            </a:r>
            <a:r>
              <a:rPr lang="en-US" sz="1800" dirty="0"/>
              <a:t> </a:t>
            </a:r>
            <a:r>
              <a:rPr lang="en-US" sz="1800" dirty="0" err="1"/>
              <a:t>théoriques</a:t>
            </a:r>
            <a:r>
              <a:rPr lang="en-US" sz="1800" dirty="0"/>
              <a:t> </a:t>
            </a:r>
            <a:r>
              <a:rPr lang="en-US" sz="1800" dirty="0" err="1"/>
              <a:t>ainsi</a:t>
            </a:r>
            <a:r>
              <a:rPr lang="en-US" sz="1800" dirty="0"/>
              <a:t> que les </a:t>
            </a:r>
            <a:r>
              <a:rPr lang="en-US" sz="1800" dirty="0" err="1"/>
              <a:t>approches</a:t>
            </a:r>
            <a:r>
              <a:rPr lang="en-US" sz="1800" dirty="0"/>
              <a:t> </a:t>
            </a:r>
            <a:r>
              <a:rPr lang="en-US" sz="1800" dirty="0" err="1"/>
              <a:t>pratiques</a:t>
            </a:r>
            <a:r>
              <a:rPr lang="en-US" sz="1800" dirty="0"/>
              <a:t> qui </a:t>
            </a:r>
            <a:r>
              <a:rPr lang="en-US" sz="1800" dirty="0" err="1"/>
              <a:t>mènent</a:t>
            </a:r>
            <a:r>
              <a:rPr lang="en-US" sz="1800" dirty="0"/>
              <a:t> à la </a:t>
            </a:r>
            <a:r>
              <a:rPr lang="en-US" sz="1800" dirty="0" err="1"/>
              <a:t>création</a:t>
            </a:r>
            <a:r>
              <a:rPr lang="en-US" sz="1800" dirty="0"/>
              <a:t> de codes </a:t>
            </a:r>
            <a:r>
              <a:rPr lang="en-US" sz="1800" dirty="0" err="1"/>
              <a:t>robustes</a:t>
            </a:r>
            <a:r>
              <a:rPr lang="en-US" sz="1800" dirty="0"/>
              <a:t> et </a:t>
            </a:r>
            <a:r>
              <a:rPr lang="en-US" sz="1800" dirty="0" err="1"/>
              <a:t>sécuritaires</a:t>
            </a:r>
            <a:r>
              <a:rPr lang="en-US" sz="1800" dirty="0"/>
              <a:t>. Nous </a:t>
            </a:r>
            <a:r>
              <a:rPr lang="en-US" sz="1800" dirty="0" err="1"/>
              <a:t>utilisons</a:t>
            </a:r>
            <a:r>
              <a:rPr lang="en-US" sz="1800" dirty="0"/>
              <a:t> </a:t>
            </a:r>
            <a:r>
              <a:rPr lang="en-US" sz="1800" dirty="0" err="1"/>
              <a:t>une</a:t>
            </a:r>
            <a:r>
              <a:rPr lang="en-US" sz="1800" dirty="0"/>
              <a:t> </a:t>
            </a:r>
            <a:r>
              <a:rPr lang="en-US" sz="1800" dirty="0" err="1"/>
              <a:t>approche</a:t>
            </a:r>
            <a:r>
              <a:rPr lang="en-US" sz="1800" dirty="0"/>
              <a:t> </a:t>
            </a:r>
            <a:r>
              <a:rPr lang="en-US" sz="1800" dirty="0" err="1"/>
              <a:t>pédagogique</a:t>
            </a:r>
            <a:r>
              <a:rPr lang="en-US" sz="1800" dirty="0"/>
              <a:t> </a:t>
            </a:r>
            <a:r>
              <a:rPr lang="en-US" sz="1800" dirty="0" err="1"/>
              <a:t>originale</a:t>
            </a:r>
            <a:r>
              <a:rPr lang="en-US" sz="1800" dirty="0"/>
              <a:t> par </a:t>
            </a:r>
            <a:r>
              <a:rPr lang="en-US" sz="1800" dirty="0" err="1"/>
              <a:t>laquelle</a:t>
            </a:r>
            <a:r>
              <a:rPr lang="en-US" sz="1800" dirty="0"/>
              <a:t> les </a:t>
            </a:r>
            <a:r>
              <a:rPr lang="en-US" sz="1800" dirty="0" err="1"/>
              <a:t>principes</a:t>
            </a:r>
            <a:r>
              <a:rPr lang="en-US" sz="1800" dirty="0"/>
              <a:t> </a:t>
            </a:r>
            <a:r>
              <a:rPr lang="en-US" sz="1800" dirty="0" err="1"/>
              <a:t>sous-jacents</a:t>
            </a:r>
            <a:r>
              <a:rPr lang="en-US" sz="1800" dirty="0"/>
              <a:t> à la sécurité des </a:t>
            </a:r>
            <a:r>
              <a:rPr lang="en-US" sz="1800" dirty="0" err="1"/>
              <a:t>programmes</a:t>
            </a:r>
            <a:r>
              <a:rPr lang="en-US" sz="1800" dirty="0"/>
              <a:t> </a:t>
            </a:r>
            <a:r>
              <a:rPr lang="en-US" sz="1800" dirty="0" err="1"/>
              <a:t>sont</a:t>
            </a:r>
            <a:r>
              <a:rPr lang="en-US" sz="1800" dirty="0"/>
              <a:t> </a:t>
            </a:r>
            <a:r>
              <a:rPr lang="en-US" sz="1800" dirty="0" err="1"/>
              <a:t>illustrés</a:t>
            </a:r>
            <a:r>
              <a:rPr lang="en-US" sz="1800" dirty="0"/>
              <a:t> par des </a:t>
            </a:r>
            <a:r>
              <a:rPr lang="en-US" sz="1800" dirty="0" err="1"/>
              <a:t>exemples</a:t>
            </a:r>
            <a:r>
              <a:rPr lang="en-US" sz="1800" dirty="0"/>
              <a:t> </a:t>
            </a:r>
            <a:r>
              <a:rPr lang="en-US" sz="1800" dirty="0" err="1"/>
              <a:t>d'attaques</a:t>
            </a:r>
            <a:r>
              <a:rPr lang="en-US" sz="1800" dirty="0"/>
              <a:t> </a:t>
            </a:r>
            <a:r>
              <a:rPr lang="en-US" sz="1800" dirty="0" err="1"/>
              <a:t>réelles</a:t>
            </a:r>
            <a:r>
              <a:rPr lang="en-US" sz="1800" dirty="0"/>
              <a:t>, et </a:t>
            </a:r>
            <a:r>
              <a:rPr lang="en-US" sz="1800" dirty="0" err="1"/>
              <a:t>suivis</a:t>
            </a:r>
            <a:r>
              <a:rPr lang="en-US" sz="1800" dirty="0"/>
              <a:t> de </a:t>
            </a:r>
            <a:r>
              <a:rPr lang="en-US" sz="1800" dirty="0" err="1"/>
              <a:t>conseils</a:t>
            </a:r>
            <a:r>
              <a:rPr lang="en-US" sz="1800" dirty="0"/>
              <a:t> que le </a:t>
            </a:r>
            <a:r>
              <a:rPr lang="en-US" sz="1800" dirty="0" err="1"/>
              <a:t>programmeur</a:t>
            </a:r>
            <a:r>
              <a:rPr lang="en-US" sz="1800" dirty="0"/>
              <a:t> </a:t>
            </a:r>
            <a:r>
              <a:rPr lang="en-US" sz="1800" dirty="0" err="1"/>
              <a:t>peut</a:t>
            </a:r>
            <a:r>
              <a:rPr lang="en-US" sz="1800" dirty="0"/>
              <a:t> </a:t>
            </a:r>
            <a:r>
              <a:rPr lang="en-US" sz="1800" dirty="0" err="1"/>
              <a:t>mettre</a:t>
            </a:r>
            <a:r>
              <a:rPr lang="en-US" sz="1800" dirty="0"/>
              <a:t> en </a:t>
            </a:r>
            <a:r>
              <a:rPr lang="en-US" sz="1800" dirty="0" err="1"/>
              <a:t>pratique</a:t>
            </a:r>
            <a:r>
              <a:rPr lang="en-US" sz="1800" dirty="0"/>
              <a:t> sans </a:t>
            </a:r>
            <a:r>
              <a:rPr lang="en-US" sz="1800" dirty="0" err="1"/>
              <a:t>délai</a:t>
            </a:r>
            <a:r>
              <a:rPr lang="en-US" sz="1800" dirty="0"/>
              <a:t>. Le livre </a:t>
            </a:r>
            <a:r>
              <a:rPr lang="en-US" sz="1800" dirty="0" err="1"/>
              <a:t>présente</a:t>
            </a:r>
            <a:r>
              <a:rPr lang="en-US" sz="1800" dirty="0"/>
              <a:t> aussi au </a:t>
            </a:r>
            <a:r>
              <a:rPr lang="en-US" sz="1800" dirty="0" err="1"/>
              <a:t>lecteur</a:t>
            </a:r>
            <a:r>
              <a:rPr lang="en-US" sz="1800" dirty="0"/>
              <a:t> les </a:t>
            </a:r>
            <a:r>
              <a:rPr lang="en-US" sz="1800" dirty="0" err="1"/>
              <a:t>avancées</a:t>
            </a:r>
            <a:r>
              <a:rPr lang="en-US" sz="1800" dirty="0"/>
              <a:t> </a:t>
            </a:r>
            <a:r>
              <a:rPr lang="en-US" sz="1800" dirty="0" err="1"/>
              <a:t>scientifiques</a:t>
            </a:r>
            <a:r>
              <a:rPr lang="en-US" sz="1800" dirty="0"/>
              <a:t> </a:t>
            </a:r>
            <a:r>
              <a:rPr lang="en-US" sz="1800" dirty="0" err="1"/>
              <a:t>récentes</a:t>
            </a:r>
            <a:r>
              <a:rPr lang="en-US" sz="1800" dirty="0"/>
              <a:t> de la </a:t>
            </a:r>
            <a:r>
              <a:rPr lang="en-US" sz="1800" dirty="0" err="1"/>
              <a:t>recherche</a:t>
            </a:r>
            <a:r>
              <a:rPr lang="en-US" sz="1800" dirty="0"/>
              <a:t> dans ce </a:t>
            </a:r>
            <a:r>
              <a:rPr lang="en-US" sz="1800" dirty="0" err="1"/>
              <a:t>domaine</a:t>
            </a:r>
            <a:r>
              <a:rPr lang="en-US" sz="1800" dirty="0"/>
              <a:t>.</a:t>
            </a:r>
          </a:p>
        </p:txBody>
      </p:sp>
      <p:pic>
        <p:nvPicPr>
          <p:cNvPr id="3076" name="Picture 4" descr="61lOpdxGDiL._SY342_"/>
          <p:cNvPicPr>
            <a:picLocks noChangeAspect="1" noChangeArrowheads="1"/>
          </p:cNvPicPr>
          <p:nvPr/>
        </p:nvPicPr>
        <p:blipFill>
          <a:blip r:embed="rId2" cstate="print"/>
          <a:srcRect/>
          <a:stretch>
            <a:fillRect/>
          </a:stretch>
        </p:blipFill>
        <p:spPr bwMode="auto">
          <a:xfrm>
            <a:off x="107951" y="1384698"/>
            <a:ext cx="2447925" cy="3631406"/>
          </a:xfrm>
          <a:prstGeom prst="rect">
            <a:avLst/>
          </a:prstGeom>
          <a:noFill/>
          <a:ln w="9525">
            <a:noFill/>
            <a:miter lim="800000"/>
            <a:headEnd/>
            <a:tailEnd/>
          </a:ln>
        </p:spPr>
      </p:pic>
    </p:spTree>
  </p:cSld>
  <p:clrMapOvr>
    <a:masterClrMapping/>
  </p:clrMapOvr>
  <p:transition advClick="0" advTm="10000">
    <p:wheel spokes="3"/>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650" y="-236562"/>
            <a:ext cx="7772400" cy="1102519"/>
          </a:xfrm>
        </p:spPr>
        <p:txBody>
          <a:bodyPr/>
          <a:lstStyle/>
          <a:p>
            <a:r>
              <a:rPr lang="en-US" b="1" dirty="0" err="1"/>
              <a:t>L'eau</a:t>
            </a:r>
            <a:r>
              <a:rPr lang="en-US" b="1" dirty="0"/>
              <a:t> et </a:t>
            </a:r>
            <a:r>
              <a:rPr lang="en-US" b="1" dirty="0" err="1"/>
              <a:t>ses</a:t>
            </a:r>
            <a:r>
              <a:rPr lang="en-US" b="1" dirty="0"/>
              <a:t> </a:t>
            </a:r>
            <a:r>
              <a:rPr lang="en-US" b="1" dirty="0" err="1"/>
              <a:t>enjeux</a:t>
            </a:r>
            <a:endParaRPr lang="en-US" b="1" dirty="0"/>
          </a:p>
        </p:txBody>
      </p:sp>
      <p:sp>
        <p:nvSpPr>
          <p:cNvPr id="3075" name="Rectangle 3"/>
          <p:cNvSpPr>
            <a:spLocks noGrp="1" noChangeArrowheads="1"/>
          </p:cNvSpPr>
          <p:nvPr>
            <p:ph type="subTitle" idx="1"/>
          </p:nvPr>
        </p:nvSpPr>
        <p:spPr>
          <a:xfrm>
            <a:off x="2700338" y="1114425"/>
            <a:ext cx="6400800" cy="3833813"/>
          </a:xfrm>
        </p:spPr>
        <p:txBody>
          <a:bodyPr>
            <a:normAutofit fontScale="92500" lnSpcReduction="10000"/>
          </a:bodyPr>
          <a:lstStyle/>
          <a:p>
            <a:pPr>
              <a:lnSpc>
                <a:spcPct val="80000"/>
              </a:lnSpc>
            </a:pPr>
            <a:endParaRPr lang="en-US" sz="2000" dirty="0"/>
          </a:p>
          <a:p>
            <a:pPr>
              <a:lnSpc>
                <a:spcPct val="80000"/>
              </a:lnSpc>
            </a:pPr>
            <a:r>
              <a:rPr lang="en-US" sz="2000" dirty="0"/>
              <a:t>« De </a:t>
            </a:r>
            <a:r>
              <a:rPr lang="en-US" sz="2000" dirty="0" err="1"/>
              <a:t>l'eau</a:t>
            </a:r>
            <a:r>
              <a:rPr lang="en-US" sz="2000" dirty="0"/>
              <a:t> qui </a:t>
            </a:r>
            <a:r>
              <a:rPr lang="en-US" sz="2000" dirty="0" err="1"/>
              <a:t>pleut</a:t>
            </a:r>
            <a:r>
              <a:rPr lang="en-US" sz="2000" dirty="0"/>
              <a:t> à </a:t>
            </a:r>
            <a:r>
              <a:rPr lang="en-US" sz="2000" dirty="0" err="1"/>
              <a:t>l'eau</a:t>
            </a:r>
            <a:r>
              <a:rPr lang="en-US" sz="2000" dirty="0"/>
              <a:t> qui </a:t>
            </a:r>
            <a:r>
              <a:rPr lang="en-US" sz="2000" dirty="0" err="1"/>
              <a:t>coule</a:t>
            </a:r>
            <a:r>
              <a:rPr lang="en-US" sz="2000" dirty="0"/>
              <a:t> », </a:t>
            </a:r>
            <a:r>
              <a:rPr lang="en-US" sz="2000" dirty="0" err="1"/>
              <a:t>cet</a:t>
            </a:r>
            <a:r>
              <a:rPr lang="en-US" sz="2000" dirty="0"/>
              <a:t> </a:t>
            </a:r>
            <a:r>
              <a:rPr lang="en-US" sz="2000" dirty="0" err="1"/>
              <a:t>ouvrage</a:t>
            </a:r>
            <a:r>
              <a:rPr lang="en-US" sz="2000" dirty="0"/>
              <a:t> nous fait </a:t>
            </a:r>
            <a:r>
              <a:rPr lang="en-US" sz="2000" dirty="0" err="1"/>
              <a:t>découvrir</a:t>
            </a:r>
            <a:r>
              <a:rPr lang="en-US" sz="2000" dirty="0"/>
              <a:t> pas à pas les </a:t>
            </a:r>
            <a:r>
              <a:rPr lang="en-US" sz="2000" dirty="0" err="1"/>
              <a:t>différentes</a:t>
            </a:r>
            <a:r>
              <a:rPr lang="en-US" sz="2000" dirty="0"/>
              <a:t> </a:t>
            </a:r>
            <a:r>
              <a:rPr lang="en-US" sz="2000" dirty="0" err="1"/>
              <a:t>facettes</a:t>
            </a:r>
            <a:r>
              <a:rPr lang="en-US" sz="2000" dirty="0"/>
              <a:t> de </a:t>
            </a:r>
            <a:r>
              <a:rPr lang="en-US" sz="2000" dirty="0" err="1"/>
              <a:t>l'eau</a:t>
            </a:r>
            <a:r>
              <a:rPr lang="en-US" sz="2000" dirty="0"/>
              <a:t> : </a:t>
            </a:r>
            <a:r>
              <a:rPr lang="en-US" sz="2000" dirty="0" err="1"/>
              <a:t>liquide</a:t>
            </a:r>
            <a:r>
              <a:rPr lang="en-US" sz="2000" dirty="0"/>
              <a:t>, </a:t>
            </a:r>
            <a:r>
              <a:rPr lang="en-US" sz="2000" dirty="0" err="1"/>
              <a:t>solide</a:t>
            </a:r>
            <a:r>
              <a:rPr lang="en-US" sz="2000" dirty="0"/>
              <a:t>, </a:t>
            </a:r>
            <a:r>
              <a:rPr lang="en-US" sz="2000" dirty="0" err="1"/>
              <a:t>gazeux</a:t>
            </a:r>
            <a:r>
              <a:rPr lang="en-US" sz="2000" dirty="0"/>
              <a:t>. </a:t>
            </a:r>
            <a:r>
              <a:rPr lang="en-US" sz="2000" dirty="0" err="1"/>
              <a:t>Tous</a:t>
            </a:r>
            <a:r>
              <a:rPr lang="en-US" sz="2000" dirty="0"/>
              <a:t> </a:t>
            </a:r>
            <a:r>
              <a:rPr lang="en-US" sz="2000" dirty="0" err="1"/>
              <a:t>ces</a:t>
            </a:r>
            <a:r>
              <a:rPr lang="en-US" sz="2000" dirty="0"/>
              <a:t> </a:t>
            </a:r>
            <a:r>
              <a:rPr lang="en-US" sz="2000" dirty="0" err="1"/>
              <a:t>états</a:t>
            </a:r>
            <a:r>
              <a:rPr lang="en-US" sz="2000" dirty="0"/>
              <a:t> de </a:t>
            </a:r>
            <a:r>
              <a:rPr lang="en-US" sz="2000" dirty="0" err="1"/>
              <a:t>l'eau</a:t>
            </a:r>
            <a:r>
              <a:rPr lang="en-US" sz="2000" dirty="0"/>
              <a:t>, que </a:t>
            </a:r>
            <a:r>
              <a:rPr lang="en-US" sz="2000" dirty="0" err="1"/>
              <a:t>l'on</a:t>
            </a:r>
            <a:r>
              <a:rPr lang="en-US" sz="2000" dirty="0"/>
              <a:t> </a:t>
            </a:r>
            <a:r>
              <a:rPr lang="en-US" sz="2000" dirty="0" err="1"/>
              <a:t>retrouve</a:t>
            </a:r>
            <a:r>
              <a:rPr lang="en-US" sz="2000" dirty="0"/>
              <a:t> au </a:t>
            </a:r>
            <a:r>
              <a:rPr lang="en-US" sz="2000" dirty="0" err="1"/>
              <a:t>cours</a:t>
            </a:r>
            <a:r>
              <a:rPr lang="en-US" sz="2000" dirty="0"/>
              <a:t> de son cycle, </a:t>
            </a:r>
            <a:r>
              <a:rPr lang="en-US" sz="2000" dirty="0" err="1"/>
              <a:t>sont</a:t>
            </a:r>
            <a:r>
              <a:rPr lang="en-US" sz="2000" dirty="0"/>
              <a:t> </a:t>
            </a:r>
            <a:r>
              <a:rPr lang="en-US" sz="2000" dirty="0" err="1"/>
              <a:t>abordés</a:t>
            </a:r>
            <a:r>
              <a:rPr lang="en-US" sz="2000" dirty="0"/>
              <a:t> par </a:t>
            </a:r>
            <a:r>
              <a:rPr lang="en-US" sz="2000" dirty="0" err="1"/>
              <a:t>l'auteur</a:t>
            </a:r>
            <a:r>
              <a:rPr lang="en-US" sz="2000" dirty="0"/>
              <a:t> en lien avec les interactions </a:t>
            </a:r>
            <a:r>
              <a:rPr lang="en-US" sz="2000" dirty="0" err="1"/>
              <a:t>naturelles</a:t>
            </a:r>
            <a:r>
              <a:rPr lang="en-US" sz="2000" dirty="0"/>
              <a:t> et les </a:t>
            </a:r>
            <a:r>
              <a:rPr lang="en-US" sz="2000" dirty="0" err="1"/>
              <a:t>besoins</a:t>
            </a:r>
            <a:r>
              <a:rPr lang="en-US" sz="2000" dirty="0"/>
              <a:t> </a:t>
            </a:r>
            <a:r>
              <a:rPr lang="en-US" sz="2000" dirty="0" err="1"/>
              <a:t>humains.Répartie</a:t>
            </a:r>
            <a:r>
              <a:rPr lang="en-US" sz="2000" dirty="0"/>
              <a:t> de </a:t>
            </a:r>
            <a:r>
              <a:rPr lang="en-US" sz="2000" dirty="0" err="1"/>
              <a:t>manière</a:t>
            </a:r>
            <a:r>
              <a:rPr lang="en-US" sz="2000" dirty="0"/>
              <a:t> </a:t>
            </a:r>
            <a:r>
              <a:rPr lang="en-US" sz="2000" dirty="0" err="1"/>
              <a:t>inégale</a:t>
            </a:r>
            <a:r>
              <a:rPr lang="en-US" sz="2000" dirty="0"/>
              <a:t> </a:t>
            </a:r>
            <a:r>
              <a:rPr lang="en-US" sz="2000" dirty="0" err="1"/>
              <a:t>sur</a:t>
            </a:r>
            <a:r>
              <a:rPr lang="en-US" sz="2000" dirty="0"/>
              <a:t> </a:t>
            </a:r>
            <a:r>
              <a:rPr lang="en-US" sz="2000" dirty="0" err="1"/>
              <a:t>terre</a:t>
            </a:r>
            <a:r>
              <a:rPr lang="en-US" sz="2000" dirty="0"/>
              <a:t>, les </a:t>
            </a:r>
            <a:r>
              <a:rPr lang="en-US" sz="2000" dirty="0" err="1"/>
              <a:t>enjeux</a:t>
            </a:r>
            <a:r>
              <a:rPr lang="en-US" sz="2000" dirty="0"/>
              <a:t> de </a:t>
            </a:r>
            <a:r>
              <a:rPr lang="en-US" sz="2000" dirty="0" err="1"/>
              <a:t>l'eau</a:t>
            </a:r>
            <a:r>
              <a:rPr lang="en-US" sz="2000" dirty="0"/>
              <a:t> pour le </a:t>
            </a:r>
            <a:r>
              <a:rPr lang="en-US" sz="2000" dirty="0" err="1"/>
              <a:t>XXIe</a:t>
            </a:r>
            <a:r>
              <a:rPr lang="en-US" sz="2000" dirty="0"/>
              <a:t> siècle </a:t>
            </a:r>
            <a:r>
              <a:rPr lang="en-US" sz="2000" dirty="0" err="1"/>
              <a:t>sont</a:t>
            </a:r>
            <a:r>
              <a:rPr lang="en-US" sz="2000" dirty="0"/>
              <a:t> multiples : les fortes </a:t>
            </a:r>
            <a:r>
              <a:rPr lang="en-US" sz="2000" dirty="0" err="1"/>
              <a:t>demandes</a:t>
            </a:r>
            <a:r>
              <a:rPr lang="en-US" sz="2000" dirty="0"/>
              <a:t> des </a:t>
            </a:r>
            <a:r>
              <a:rPr lang="en-US" sz="2000" dirty="0" err="1"/>
              <a:t>mégalopoles</a:t>
            </a:r>
            <a:r>
              <a:rPr lang="en-US" sz="2000" dirty="0"/>
              <a:t>, le </a:t>
            </a:r>
            <a:r>
              <a:rPr lang="en-US" sz="2000" dirty="0" err="1"/>
              <a:t>réchauffement</a:t>
            </a:r>
            <a:r>
              <a:rPr lang="en-US" sz="2000" dirty="0"/>
              <a:t> </a:t>
            </a:r>
            <a:r>
              <a:rPr lang="en-US" sz="2000" dirty="0" err="1"/>
              <a:t>climatique</a:t>
            </a:r>
            <a:r>
              <a:rPr lang="en-US" sz="2000" dirty="0"/>
              <a:t>, le </a:t>
            </a:r>
            <a:r>
              <a:rPr lang="en-US" sz="2000" dirty="0" err="1"/>
              <a:t>manque</a:t>
            </a:r>
            <a:r>
              <a:rPr lang="en-US" sz="2000" dirty="0"/>
              <a:t> </a:t>
            </a:r>
            <a:r>
              <a:rPr lang="en-US" sz="2000" dirty="0" err="1"/>
              <a:t>d'eau</a:t>
            </a:r>
            <a:r>
              <a:rPr lang="en-US" sz="2000" dirty="0"/>
              <a:t>, les maladies </a:t>
            </a:r>
            <a:r>
              <a:rPr lang="en-US" sz="2000" dirty="0" err="1"/>
              <a:t>hydriques</a:t>
            </a:r>
            <a:r>
              <a:rPr lang="en-US" sz="2000" dirty="0"/>
              <a:t>, les </a:t>
            </a:r>
            <a:r>
              <a:rPr lang="en-US" sz="2000" dirty="0" err="1"/>
              <a:t>inondations</a:t>
            </a:r>
            <a:r>
              <a:rPr lang="en-US" sz="2000" dirty="0"/>
              <a:t>, la </a:t>
            </a:r>
            <a:r>
              <a:rPr lang="en-US" sz="2000" dirty="0" err="1"/>
              <a:t>sécheresse</a:t>
            </a:r>
            <a:r>
              <a:rPr lang="en-US" sz="2000" dirty="0"/>
              <a:t>, etc. Si </a:t>
            </a:r>
            <a:r>
              <a:rPr lang="en-US" sz="2000" dirty="0" err="1"/>
              <a:t>l'eau</a:t>
            </a:r>
            <a:r>
              <a:rPr lang="en-US" sz="2000" dirty="0"/>
              <a:t> </a:t>
            </a:r>
            <a:r>
              <a:rPr lang="en-US" sz="2000" dirty="0" err="1"/>
              <a:t>doit</a:t>
            </a:r>
            <a:r>
              <a:rPr lang="en-US" sz="2000" dirty="0"/>
              <a:t> </a:t>
            </a:r>
            <a:r>
              <a:rPr lang="en-US" sz="2000" dirty="0" err="1"/>
              <a:t>répondre</a:t>
            </a:r>
            <a:r>
              <a:rPr lang="en-US" sz="2000" dirty="0"/>
              <a:t> à des </a:t>
            </a:r>
            <a:r>
              <a:rPr lang="en-US" sz="2000" dirty="0" err="1"/>
              <a:t>enjeux</a:t>
            </a:r>
            <a:r>
              <a:rPr lang="en-US" sz="2000" dirty="0"/>
              <a:t>, les </a:t>
            </a:r>
            <a:r>
              <a:rPr lang="en-US" sz="2000" dirty="0" err="1"/>
              <a:t>hommes</a:t>
            </a:r>
            <a:r>
              <a:rPr lang="en-US" sz="2000" dirty="0"/>
              <a:t> </a:t>
            </a:r>
            <a:r>
              <a:rPr lang="en-US" sz="2000" dirty="0" err="1"/>
              <a:t>doivent</a:t>
            </a:r>
            <a:r>
              <a:rPr lang="en-US" sz="2000" dirty="0"/>
              <a:t>, </a:t>
            </a:r>
            <a:r>
              <a:rPr lang="en-US" sz="2000" dirty="0" err="1"/>
              <a:t>eux</a:t>
            </a:r>
            <a:r>
              <a:rPr lang="en-US" sz="2000" dirty="0"/>
              <a:t>, </a:t>
            </a:r>
            <a:r>
              <a:rPr lang="en-US" sz="2000" dirty="0" err="1"/>
              <a:t>remplir</a:t>
            </a:r>
            <a:r>
              <a:rPr lang="en-US" sz="2000" dirty="0"/>
              <a:t> des </a:t>
            </a:r>
            <a:r>
              <a:rPr lang="en-US" sz="2000" dirty="0" err="1"/>
              <a:t>défis</a:t>
            </a:r>
            <a:r>
              <a:rPr lang="en-US" sz="2000" dirty="0"/>
              <a:t> : </a:t>
            </a:r>
            <a:r>
              <a:rPr lang="en-US" sz="2000" dirty="0" err="1"/>
              <a:t>apprendre</a:t>
            </a:r>
            <a:r>
              <a:rPr lang="en-US" sz="2000" dirty="0"/>
              <a:t> à </a:t>
            </a:r>
            <a:r>
              <a:rPr lang="en-US" sz="2000" dirty="0" err="1"/>
              <a:t>partager</a:t>
            </a:r>
            <a:r>
              <a:rPr lang="en-US" sz="2000" dirty="0"/>
              <a:t> </a:t>
            </a:r>
            <a:r>
              <a:rPr lang="en-US" sz="2000" dirty="0" err="1"/>
              <a:t>cette</a:t>
            </a:r>
            <a:r>
              <a:rPr lang="en-US" sz="2000" dirty="0"/>
              <a:t> </a:t>
            </a:r>
            <a:r>
              <a:rPr lang="en-US" sz="2000" dirty="0" err="1"/>
              <a:t>ressource</a:t>
            </a:r>
            <a:r>
              <a:rPr lang="en-US" sz="2000" dirty="0"/>
              <a:t>, </a:t>
            </a:r>
            <a:r>
              <a:rPr lang="en-US" sz="2000" dirty="0" err="1"/>
              <a:t>fournir</a:t>
            </a:r>
            <a:r>
              <a:rPr lang="en-US" sz="2000" dirty="0"/>
              <a:t> </a:t>
            </a:r>
            <a:r>
              <a:rPr lang="en-US" sz="2000" dirty="0" err="1"/>
              <a:t>une</a:t>
            </a:r>
            <a:r>
              <a:rPr lang="en-US" sz="2000" dirty="0"/>
              <a:t> eau </a:t>
            </a:r>
            <a:r>
              <a:rPr lang="en-US" sz="2000" dirty="0" err="1"/>
              <a:t>salubre</a:t>
            </a:r>
            <a:r>
              <a:rPr lang="en-US" sz="2000" dirty="0"/>
              <a:t> à </a:t>
            </a:r>
            <a:r>
              <a:rPr lang="en-US" sz="2000" dirty="0" err="1"/>
              <a:t>tous</a:t>
            </a:r>
            <a:r>
              <a:rPr lang="en-US" sz="2000" dirty="0"/>
              <a:t>, </a:t>
            </a:r>
            <a:r>
              <a:rPr lang="en-US" sz="2000" dirty="0" err="1"/>
              <a:t>gérer</a:t>
            </a:r>
            <a:r>
              <a:rPr lang="en-US" sz="2000" dirty="0"/>
              <a:t> les </a:t>
            </a:r>
            <a:r>
              <a:rPr lang="en-US" sz="2000" dirty="0" err="1"/>
              <a:t>manques</a:t>
            </a:r>
            <a:r>
              <a:rPr lang="en-US" sz="2000" dirty="0"/>
              <a:t> et les </a:t>
            </a:r>
            <a:r>
              <a:rPr lang="en-US" sz="2000" dirty="0" err="1"/>
              <a:t>surplus.Dans</a:t>
            </a:r>
            <a:r>
              <a:rPr lang="en-US" sz="2000" dirty="0"/>
              <a:t> </a:t>
            </a:r>
            <a:r>
              <a:rPr lang="en-US" sz="2000" dirty="0" err="1"/>
              <a:t>cette</a:t>
            </a:r>
            <a:r>
              <a:rPr lang="en-US" sz="2000" dirty="0"/>
              <a:t> nouvelle </a:t>
            </a:r>
            <a:r>
              <a:rPr lang="en-US" sz="2000" dirty="0" err="1"/>
              <a:t>édition</a:t>
            </a:r>
            <a:r>
              <a:rPr lang="en-US" sz="2000" dirty="0"/>
              <a:t>, </a:t>
            </a:r>
            <a:r>
              <a:rPr lang="en-US" sz="2000" dirty="0" err="1"/>
              <a:t>l'accent</a:t>
            </a:r>
            <a:r>
              <a:rPr lang="en-US" sz="2000" dirty="0"/>
              <a:t> </a:t>
            </a:r>
            <a:r>
              <a:rPr lang="en-US" sz="2000" dirty="0" err="1"/>
              <a:t>est</a:t>
            </a:r>
            <a:r>
              <a:rPr lang="en-US" sz="2000" dirty="0"/>
              <a:t> </a:t>
            </a:r>
            <a:r>
              <a:rPr lang="en-US" sz="2000" dirty="0" err="1"/>
              <a:t>mis</a:t>
            </a:r>
            <a:r>
              <a:rPr lang="en-US" sz="2000" dirty="0"/>
              <a:t> </a:t>
            </a:r>
            <a:r>
              <a:rPr lang="en-US" sz="2000" dirty="0" err="1"/>
              <a:t>sur</a:t>
            </a:r>
            <a:r>
              <a:rPr lang="en-US" sz="2000" dirty="0"/>
              <a:t> la </a:t>
            </a:r>
            <a:r>
              <a:rPr lang="en-US" sz="2000" dirty="0" err="1"/>
              <a:t>gouvernance</a:t>
            </a:r>
            <a:r>
              <a:rPr lang="en-US" sz="2000" dirty="0"/>
              <a:t> de </a:t>
            </a:r>
            <a:r>
              <a:rPr lang="en-US" sz="2000" dirty="0" err="1"/>
              <a:t>l'eau</a:t>
            </a:r>
            <a:r>
              <a:rPr lang="en-US" sz="2000" dirty="0"/>
              <a:t>, la COP21, </a:t>
            </a:r>
            <a:r>
              <a:rPr lang="en-US" sz="2000" dirty="0" err="1"/>
              <a:t>l'acidification</a:t>
            </a:r>
            <a:r>
              <a:rPr lang="en-US" sz="2000" dirty="0"/>
              <a:t> des </a:t>
            </a:r>
            <a:r>
              <a:rPr lang="en-US" sz="2000" dirty="0" err="1"/>
              <a:t>océans</a:t>
            </a:r>
            <a:r>
              <a:rPr lang="en-US" sz="2000" dirty="0"/>
              <a:t>, et l'ensemble de l'ouvrage a </a:t>
            </a:r>
            <a:r>
              <a:rPr lang="en-US" sz="2000" dirty="0" err="1"/>
              <a:t>été</a:t>
            </a:r>
            <a:r>
              <a:rPr lang="en-US" sz="2000" dirty="0"/>
              <a:t> </a:t>
            </a:r>
            <a:r>
              <a:rPr lang="en-US" sz="2000" dirty="0" err="1"/>
              <a:t>mis</a:t>
            </a:r>
            <a:r>
              <a:rPr lang="en-US" sz="2000" dirty="0"/>
              <a:t> à jour : </a:t>
            </a:r>
            <a:r>
              <a:rPr lang="en-US" sz="2000" dirty="0" err="1"/>
              <a:t>statistiques</a:t>
            </a:r>
            <a:r>
              <a:rPr lang="en-US" sz="2000" dirty="0"/>
              <a:t>, </a:t>
            </a:r>
            <a:r>
              <a:rPr lang="en-US" sz="2000" dirty="0" err="1"/>
              <a:t>données</a:t>
            </a:r>
            <a:r>
              <a:rPr lang="en-US" sz="2000" dirty="0"/>
              <a:t>, etc.</a:t>
            </a:r>
          </a:p>
        </p:txBody>
      </p:sp>
      <p:pic>
        <p:nvPicPr>
          <p:cNvPr id="3076" name="Picture 4" descr="71x1AfqZzFL._SY342_"/>
          <p:cNvPicPr>
            <a:picLocks noChangeAspect="1" noChangeArrowheads="1"/>
          </p:cNvPicPr>
          <p:nvPr/>
        </p:nvPicPr>
        <p:blipFill>
          <a:blip r:embed="rId2" cstate="print"/>
          <a:srcRect/>
          <a:stretch>
            <a:fillRect/>
          </a:stretch>
        </p:blipFill>
        <p:spPr bwMode="auto">
          <a:xfrm>
            <a:off x="107950" y="1168004"/>
            <a:ext cx="2592388" cy="3901678"/>
          </a:xfrm>
          <a:prstGeom prst="rect">
            <a:avLst/>
          </a:prstGeom>
          <a:noFill/>
          <a:ln w="9525">
            <a:noFill/>
            <a:miter lim="800000"/>
            <a:headEnd/>
            <a:tailEnd/>
          </a:ln>
        </p:spPr>
      </p:pic>
    </p:spTree>
  </p:cSld>
  <p:clrMapOvr>
    <a:masterClrMapping/>
  </p:clrMapOvr>
  <p:transition advClick="0" advTm="10000">
    <p:wheel spokes="3"/>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650" y="88107"/>
            <a:ext cx="7772400" cy="1102519"/>
          </a:xfrm>
        </p:spPr>
        <p:txBody>
          <a:bodyPr>
            <a:normAutofit/>
          </a:bodyPr>
          <a:lstStyle/>
          <a:p>
            <a:r>
              <a:rPr lang="en-US" sz="3200" b="1" dirty="0" err="1"/>
              <a:t>Mécanique</a:t>
            </a:r>
            <a:r>
              <a:rPr lang="en-US" sz="3200" b="1" dirty="0"/>
              <a:t> du </a:t>
            </a:r>
            <a:r>
              <a:rPr lang="en-US" sz="3200" b="1" dirty="0" err="1"/>
              <a:t>solide</a:t>
            </a:r>
            <a:r>
              <a:rPr lang="en-US" sz="3200" b="1" dirty="0"/>
              <a:t> - 2e </a:t>
            </a:r>
            <a:r>
              <a:rPr lang="en-US" sz="3200" b="1" dirty="0" err="1"/>
              <a:t>éd</a:t>
            </a:r>
            <a:r>
              <a:rPr lang="en-US" sz="3200" b="1" dirty="0"/>
              <a:t>. - Applications </a:t>
            </a:r>
            <a:r>
              <a:rPr lang="en-US" sz="3200" b="1" dirty="0" err="1" smtClean="0"/>
              <a:t>industrielles</a:t>
            </a:r>
            <a:endParaRPr lang="en-US" sz="3200" b="1" dirty="0"/>
          </a:p>
        </p:txBody>
      </p:sp>
      <p:sp>
        <p:nvSpPr>
          <p:cNvPr id="3075" name="Rectangle 3"/>
          <p:cNvSpPr>
            <a:spLocks noGrp="1" noChangeArrowheads="1"/>
          </p:cNvSpPr>
          <p:nvPr>
            <p:ph type="subTitle" idx="1"/>
          </p:nvPr>
        </p:nvSpPr>
        <p:spPr>
          <a:xfrm>
            <a:off x="3276601" y="1491854"/>
            <a:ext cx="5826125" cy="3511153"/>
          </a:xfrm>
        </p:spPr>
        <p:txBody>
          <a:bodyPr>
            <a:normAutofit fontScale="92500" lnSpcReduction="10000"/>
          </a:bodyPr>
          <a:lstStyle/>
          <a:p>
            <a:pPr>
              <a:lnSpc>
                <a:spcPct val="80000"/>
              </a:lnSpc>
            </a:pPr>
            <a:r>
              <a:rPr lang="en-US" sz="2000" dirty="0" err="1"/>
              <a:t>Cet</a:t>
            </a:r>
            <a:r>
              <a:rPr lang="en-US" sz="2000" dirty="0"/>
              <a:t> </a:t>
            </a:r>
            <a:r>
              <a:rPr lang="en-US" sz="2000" dirty="0" err="1"/>
              <a:t>ouvrage</a:t>
            </a:r>
            <a:r>
              <a:rPr lang="en-US" sz="2000" dirty="0"/>
              <a:t> de </a:t>
            </a:r>
            <a:r>
              <a:rPr lang="en-US" sz="2000" dirty="0" err="1"/>
              <a:t>mécanique</a:t>
            </a:r>
            <a:r>
              <a:rPr lang="en-US" sz="2000" dirty="0"/>
              <a:t> </a:t>
            </a:r>
            <a:r>
              <a:rPr lang="en-US" sz="2000" dirty="0" err="1"/>
              <a:t>générale</a:t>
            </a:r>
            <a:r>
              <a:rPr lang="en-US" sz="2000" dirty="0"/>
              <a:t> </a:t>
            </a:r>
            <a:r>
              <a:rPr lang="en-US" sz="2000" dirty="0" err="1"/>
              <a:t>s'adresse</a:t>
            </a:r>
            <a:r>
              <a:rPr lang="en-US" sz="2000" dirty="0"/>
              <a:t> aux </a:t>
            </a:r>
            <a:r>
              <a:rPr lang="en-US" sz="2000" dirty="0" err="1"/>
              <a:t>étudiants</a:t>
            </a:r>
            <a:r>
              <a:rPr lang="en-US" sz="2000" dirty="0"/>
              <a:t> de </a:t>
            </a:r>
            <a:r>
              <a:rPr lang="en-US" sz="2000" dirty="0" err="1"/>
              <a:t>l'enseignement</a:t>
            </a:r>
            <a:r>
              <a:rPr lang="en-US" sz="2000" dirty="0"/>
              <a:t> technique </a:t>
            </a:r>
            <a:r>
              <a:rPr lang="en-US" sz="2000" dirty="0" err="1"/>
              <a:t>supérieur</a:t>
            </a:r>
            <a:r>
              <a:rPr lang="en-US" sz="2000" dirty="0"/>
              <a:t>. Il </a:t>
            </a:r>
            <a:r>
              <a:rPr lang="en-US" sz="2000" dirty="0" err="1"/>
              <a:t>trouve</a:t>
            </a:r>
            <a:r>
              <a:rPr lang="en-US" sz="2000" dirty="0"/>
              <a:t> son </a:t>
            </a:r>
            <a:r>
              <a:rPr lang="en-US" sz="2000" dirty="0" err="1"/>
              <a:t>originalité</a:t>
            </a:r>
            <a:r>
              <a:rPr lang="en-US" sz="2000" dirty="0"/>
              <a:t> dans le </a:t>
            </a:r>
            <a:r>
              <a:rPr lang="en-US" sz="2000" dirty="0" err="1"/>
              <a:t>choix</a:t>
            </a:r>
            <a:r>
              <a:rPr lang="en-US" sz="2000" dirty="0"/>
              <a:t> des applications qui </a:t>
            </a:r>
            <a:r>
              <a:rPr lang="en-US" sz="2000" dirty="0" err="1"/>
              <a:t>couvrent</a:t>
            </a:r>
            <a:r>
              <a:rPr lang="en-US" sz="2000" dirty="0"/>
              <a:t> </a:t>
            </a:r>
            <a:r>
              <a:rPr lang="en-US" sz="2000" dirty="0" err="1"/>
              <a:t>tous</a:t>
            </a:r>
            <a:r>
              <a:rPr lang="en-US" sz="2000" dirty="0"/>
              <a:t> les </a:t>
            </a:r>
            <a:r>
              <a:rPr lang="en-US" sz="2000" dirty="0" err="1"/>
              <a:t>mécanismes</a:t>
            </a:r>
            <a:r>
              <a:rPr lang="en-US" sz="2000" dirty="0"/>
              <a:t> </a:t>
            </a:r>
            <a:r>
              <a:rPr lang="en-US" sz="2000" dirty="0" err="1"/>
              <a:t>industriels</a:t>
            </a:r>
            <a:r>
              <a:rPr lang="en-US" sz="2000" dirty="0"/>
              <a:t>. </a:t>
            </a:r>
            <a:r>
              <a:rPr lang="en-US" sz="2000" dirty="0" err="1"/>
              <a:t>Cette</a:t>
            </a:r>
            <a:r>
              <a:rPr lang="en-US" sz="2000" dirty="0"/>
              <a:t> </a:t>
            </a:r>
            <a:r>
              <a:rPr lang="en-US" sz="2000" dirty="0" err="1"/>
              <a:t>deuxième</a:t>
            </a:r>
            <a:r>
              <a:rPr lang="en-US" sz="2000" dirty="0"/>
              <a:t> </a:t>
            </a:r>
            <a:r>
              <a:rPr lang="en-US" sz="2000" dirty="0" err="1"/>
              <a:t>édition</a:t>
            </a:r>
            <a:r>
              <a:rPr lang="en-US" sz="2000" dirty="0"/>
              <a:t> </a:t>
            </a:r>
            <a:r>
              <a:rPr lang="en-US" sz="2000" dirty="0" err="1"/>
              <a:t>est</a:t>
            </a:r>
            <a:r>
              <a:rPr lang="en-US" sz="2000" dirty="0"/>
              <a:t> </a:t>
            </a:r>
            <a:r>
              <a:rPr lang="en-US" sz="2000" dirty="0" err="1"/>
              <a:t>une</a:t>
            </a:r>
            <a:r>
              <a:rPr lang="en-US" sz="2000" dirty="0"/>
              <a:t> </a:t>
            </a:r>
            <a:r>
              <a:rPr lang="en-US" sz="2000" dirty="0" err="1"/>
              <a:t>refonte</a:t>
            </a:r>
            <a:r>
              <a:rPr lang="en-US" sz="2000" dirty="0"/>
              <a:t> </a:t>
            </a:r>
            <a:r>
              <a:rPr lang="en-US" sz="2000" dirty="0" err="1"/>
              <a:t>complète</a:t>
            </a:r>
            <a:r>
              <a:rPr lang="en-US" sz="2000" dirty="0"/>
              <a:t> de la 1re </a:t>
            </a:r>
            <a:r>
              <a:rPr lang="en-US" sz="2000" dirty="0" err="1"/>
              <a:t>édition</a:t>
            </a:r>
            <a:r>
              <a:rPr lang="en-US" sz="2000" dirty="0"/>
              <a:t>. Avec plus de </a:t>
            </a:r>
            <a:r>
              <a:rPr lang="en-US" sz="2000" dirty="0" err="1"/>
              <a:t>travaux</a:t>
            </a:r>
            <a:r>
              <a:rPr lang="en-US" sz="2000" dirty="0"/>
              <a:t> </a:t>
            </a:r>
            <a:r>
              <a:rPr lang="en-US" sz="2000" dirty="0" err="1"/>
              <a:t>pratiques</a:t>
            </a:r>
            <a:r>
              <a:rPr lang="en-US" sz="2000" dirty="0"/>
              <a:t> et des liens plus </a:t>
            </a:r>
            <a:r>
              <a:rPr lang="en-US" sz="2000" dirty="0" err="1"/>
              <a:t>étroit</a:t>
            </a:r>
            <a:r>
              <a:rPr lang="en-US" sz="2000" dirty="0"/>
              <a:t> avec le </a:t>
            </a:r>
            <a:r>
              <a:rPr lang="en-US" sz="2000" dirty="0" err="1"/>
              <a:t>concret</a:t>
            </a:r>
            <a:r>
              <a:rPr lang="en-US" sz="2000" dirty="0"/>
              <a:t> et la </a:t>
            </a:r>
            <a:r>
              <a:rPr lang="en-US" sz="2000" dirty="0" err="1"/>
              <a:t>pratique</a:t>
            </a:r>
            <a:r>
              <a:rPr lang="en-US" sz="2000" dirty="0"/>
              <a:t>, </a:t>
            </a:r>
            <a:r>
              <a:rPr lang="en-US" sz="2000" dirty="0" err="1"/>
              <a:t>l'observation</a:t>
            </a:r>
            <a:r>
              <a:rPr lang="en-US" sz="2000" dirty="0"/>
              <a:t> et </a:t>
            </a:r>
            <a:r>
              <a:rPr lang="en-US" sz="2000" dirty="0" err="1"/>
              <a:t>l'analyse</a:t>
            </a:r>
            <a:r>
              <a:rPr lang="en-US" sz="2000" dirty="0"/>
              <a:t>. Des </a:t>
            </a:r>
            <a:r>
              <a:rPr lang="en-US" sz="2000" dirty="0" err="1"/>
              <a:t>chapitres</a:t>
            </a:r>
            <a:r>
              <a:rPr lang="en-US" sz="2000" dirty="0"/>
              <a:t> du </a:t>
            </a:r>
            <a:r>
              <a:rPr lang="en-US" sz="2000" dirty="0" err="1"/>
              <a:t>cours</a:t>
            </a:r>
            <a:r>
              <a:rPr lang="en-US" sz="2000" dirty="0"/>
              <a:t> </a:t>
            </a:r>
            <a:r>
              <a:rPr lang="en-US" sz="2000" dirty="0" err="1"/>
              <a:t>ont</a:t>
            </a:r>
            <a:r>
              <a:rPr lang="en-US" sz="2000" dirty="0"/>
              <a:t> </a:t>
            </a:r>
            <a:r>
              <a:rPr lang="en-US" sz="2000" dirty="0" err="1"/>
              <a:t>été</a:t>
            </a:r>
            <a:r>
              <a:rPr lang="en-US" sz="2000" dirty="0"/>
              <a:t> </a:t>
            </a:r>
            <a:r>
              <a:rPr lang="en-US" sz="2000" dirty="0" err="1"/>
              <a:t>remaniés</a:t>
            </a:r>
            <a:r>
              <a:rPr lang="en-US" sz="2000" dirty="0"/>
              <a:t> pour </a:t>
            </a:r>
            <a:r>
              <a:rPr lang="en-US" sz="2000" dirty="0" err="1"/>
              <a:t>être</a:t>
            </a:r>
            <a:r>
              <a:rPr lang="en-US" sz="2000" dirty="0"/>
              <a:t> </a:t>
            </a:r>
            <a:r>
              <a:rPr lang="en-US" sz="2000" dirty="0" err="1"/>
              <a:t>davantage</a:t>
            </a:r>
            <a:r>
              <a:rPr lang="en-US" sz="2000" dirty="0"/>
              <a:t> en </a:t>
            </a:r>
            <a:r>
              <a:rPr lang="en-US" sz="2000" dirty="0" err="1"/>
              <a:t>adéquation</a:t>
            </a:r>
            <a:r>
              <a:rPr lang="en-US" sz="2000" dirty="0"/>
              <a:t> avec les </a:t>
            </a:r>
            <a:r>
              <a:rPr lang="en-US" sz="2000" dirty="0" err="1"/>
              <a:t>programmes</a:t>
            </a:r>
            <a:r>
              <a:rPr lang="en-US" sz="2000" dirty="0"/>
              <a:t> (</a:t>
            </a:r>
            <a:r>
              <a:rPr lang="en-US" sz="2000" dirty="0" err="1"/>
              <a:t>modélisation</a:t>
            </a:r>
            <a:r>
              <a:rPr lang="en-US" sz="2000" dirty="0"/>
              <a:t> et </a:t>
            </a:r>
            <a:r>
              <a:rPr lang="en-US" sz="2000" dirty="0" err="1"/>
              <a:t>paramétrage</a:t>
            </a:r>
            <a:r>
              <a:rPr lang="en-US" sz="2000" dirty="0"/>
              <a:t> des </a:t>
            </a:r>
            <a:r>
              <a:rPr lang="en-US" sz="2000" dirty="0" err="1"/>
              <a:t>mécanismes</a:t>
            </a:r>
            <a:r>
              <a:rPr lang="en-US" sz="2000" dirty="0"/>
              <a:t>, </a:t>
            </a:r>
            <a:r>
              <a:rPr lang="en-US" sz="2000" dirty="0" err="1"/>
              <a:t>hyperstatisme</a:t>
            </a:r>
            <a:r>
              <a:rPr lang="en-US" sz="2000" dirty="0"/>
              <a:t>, </a:t>
            </a:r>
          </a:p>
          <a:p>
            <a:pPr>
              <a:lnSpc>
                <a:spcPct val="80000"/>
              </a:lnSpc>
            </a:pPr>
            <a:r>
              <a:rPr lang="en-US" sz="2000" dirty="0" err="1"/>
              <a:t>Une</a:t>
            </a:r>
            <a:r>
              <a:rPr lang="en-US" sz="2000" dirty="0"/>
              <a:t> </a:t>
            </a:r>
            <a:r>
              <a:rPr lang="en-US" sz="2000" dirty="0" err="1"/>
              <a:t>erreur</a:t>
            </a:r>
            <a:r>
              <a:rPr lang="en-US" sz="2000" dirty="0"/>
              <a:t> </a:t>
            </a:r>
            <a:r>
              <a:rPr lang="en-US" sz="2000" dirty="0" err="1"/>
              <a:t>s'est</a:t>
            </a:r>
            <a:r>
              <a:rPr lang="en-US" sz="2000" dirty="0"/>
              <a:t> </a:t>
            </a:r>
            <a:r>
              <a:rPr lang="en-US" sz="2000" dirty="0" err="1"/>
              <a:t>glissée</a:t>
            </a:r>
            <a:r>
              <a:rPr lang="en-US" sz="2000" dirty="0"/>
              <a:t> </a:t>
            </a:r>
            <a:r>
              <a:rPr lang="en-US" sz="2000" dirty="0" err="1"/>
              <a:t>lors</a:t>
            </a:r>
            <a:r>
              <a:rPr lang="en-US" sz="2000" dirty="0"/>
              <a:t> de la </a:t>
            </a:r>
            <a:r>
              <a:rPr lang="en-US" sz="2000" dirty="0" err="1"/>
              <a:t>dernière</a:t>
            </a:r>
            <a:r>
              <a:rPr lang="en-US" sz="2000" dirty="0"/>
              <a:t> </a:t>
            </a:r>
            <a:r>
              <a:rPr lang="en-US" sz="2000" dirty="0" err="1"/>
              <a:t>réimpression</a:t>
            </a:r>
            <a:r>
              <a:rPr lang="en-US" sz="2000" dirty="0"/>
              <a:t> de l'ouvrage, les pages 86 et 87 </a:t>
            </a:r>
            <a:r>
              <a:rPr lang="en-US" sz="2000" dirty="0" err="1"/>
              <a:t>sont</a:t>
            </a:r>
            <a:r>
              <a:rPr lang="en-US" sz="2000" dirty="0"/>
              <a:t> </a:t>
            </a:r>
            <a:r>
              <a:rPr lang="en-US" sz="2000" dirty="0" err="1"/>
              <a:t>manquantes</a:t>
            </a:r>
            <a:r>
              <a:rPr lang="en-US" sz="2000" dirty="0"/>
              <a:t>. </a:t>
            </a:r>
            <a:r>
              <a:rPr lang="en-US" sz="2000" dirty="0" err="1"/>
              <a:t>Veuillez</a:t>
            </a:r>
            <a:r>
              <a:rPr lang="en-US" sz="2000" dirty="0"/>
              <a:t> nous excuser pour </a:t>
            </a:r>
            <a:r>
              <a:rPr lang="en-US" sz="2000" dirty="0" err="1"/>
              <a:t>cette</a:t>
            </a:r>
            <a:r>
              <a:rPr lang="en-US" sz="2000" dirty="0"/>
              <a:t> </a:t>
            </a:r>
            <a:r>
              <a:rPr lang="en-US" sz="2000" dirty="0" err="1"/>
              <a:t>gêne</a:t>
            </a:r>
            <a:r>
              <a:rPr lang="en-US" sz="2000" dirty="0"/>
              <a:t> et </a:t>
            </a:r>
            <a:r>
              <a:rPr lang="en-US" sz="2000" dirty="0" err="1"/>
              <a:t>retrouver</a:t>
            </a:r>
            <a:r>
              <a:rPr lang="en-US" sz="2000" dirty="0"/>
              <a:t> les pages </a:t>
            </a:r>
            <a:r>
              <a:rPr lang="en-US" sz="2000" dirty="0" err="1"/>
              <a:t>manquantes</a:t>
            </a:r>
            <a:r>
              <a:rPr lang="en-US" sz="2000" dirty="0"/>
              <a:t> dans les </a:t>
            </a:r>
            <a:r>
              <a:rPr lang="en-US" sz="2000" dirty="0" err="1"/>
              <a:t>compléments</a:t>
            </a:r>
            <a:r>
              <a:rPr lang="en-US" sz="2000" dirty="0"/>
              <a:t> en </a:t>
            </a:r>
            <a:r>
              <a:rPr lang="en-US" sz="2000" dirty="0" err="1"/>
              <a:t>accès</a:t>
            </a:r>
            <a:r>
              <a:rPr lang="en-US" sz="2000" dirty="0"/>
              <a:t> </a:t>
            </a:r>
            <a:r>
              <a:rPr lang="en-US" sz="2000" dirty="0" err="1"/>
              <a:t>libre</a:t>
            </a:r>
            <a:r>
              <a:rPr lang="en-US" sz="2000" dirty="0"/>
              <a:t>.</a:t>
            </a:r>
          </a:p>
        </p:txBody>
      </p:sp>
      <p:pic>
        <p:nvPicPr>
          <p:cNvPr id="3076" name="Picture 4" descr="41h3y5JzgIL._SY445_SX342_"/>
          <p:cNvPicPr>
            <a:picLocks noChangeAspect="1" noChangeArrowheads="1"/>
          </p:cNvPicPr>
          <p:nvPr/>
        </p:nvPicPr>
        <p:blipFill>
          <a:blip r:embed="rId2" cstate="print"/>
          <a:srcRect/>
          <a:stretch>
            <a:fillRect/>
          </a:stretch>
        </p:blipFill>
        <p:spPr bwMode="auto">
          <a:xfrm>
            <a:off x="250826" y="1491854"/>
            <a:ext cx="2881313" cy="3504009"/>
          </a:xfrm>
          <a:prstGeom prst="rect">
            <a:avLst/>
          </a:prstGeom>
          <a:noFill/>
          <a:ln w="9525">
            <a:noFill/>
            <a:miter lim="800000"/>
            <a:headEnd/>
            <a:tailEnd/>
          </a:ln>
        </p:spPr>
      </p:pic>
    </p:spTree>
  </p:cSld>
  <p:clrMapOvr>
    <a:masterClrMapping/>
  </p:clrMapOvr>
  <p:transition advClick="0" advTm="10000">
    <p:wheel spokes="3"/>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27088" y="335106"/>
            <a:ext cx="7772400" cy="1102519"/>
          </a:xfrm>
        </p:spPr>
        <p:txBody>
          <a:bodyPr>
            <a:noAutofit/>
          </a:bodyPr>
          <a:lstStyle/>
          <a:p>
            <a:r>
              <a:rPr lang="en-US" sz="2400" b="1" dirty="0"/>
              <a:t>Installations </a:t>
            </a:r>
            <a:r>
              <a:rPr lang="en-US" sz="2400" b="1" dirty="0" err="1"/>
              <a:t>photovoltaïques</a:t>
            </a:r>
            <a:r>
              <a:rPr lang="en-US" sz="2400" b="1" dirty="0"/>
              <a:t> - 6e </a:t>
            </a:r>
            <a:r>
              <a:rPr lang="en-US" sz="2400" b="1" dirty="0" err="1"/>
              <a:t>éd</a:t>
            </a:r>
            <a:r>
              <a:rPr lang="en-US" sz="2400" b="1" dirty="0"/>
              <a:t>. Conception et </a:t>
            </a:r>
            <a:r>
              <a:rPr lang="en-US" sz="2400" b="1" dirty="0" err="1"/>
              <a:t>dimensionnement</a:t>
            </a:r>
            <a:r>
              <a:rPr lang="en-US" sz="2400" b="1" dirty="0"/>
              <a:t> </a:t>
            </a:r>
            <a:r>
              <a:rPr lang="en-US" sz="2400" b="1" dirty="0" err="1"/>
              <a:t>d'installations</a:t>
            </a:r>
            <a:r>
              <a:rPr lang="en-US" sz="2400" b="1" dirty="0"/>
              <a:t> </a:t>
            </a:r>
            <a:r>
              <a:rPr lang="en-US" sz="2400" b="1" dirty="0" err="1"/>
              <a:t>raccordées</a:t>
            </a:r>
            <a:r>
              <a:rPr lang="en-US" sz="2400" b="1" dirty="0"/>
              <a:t> au </a:t>
            </a:r>
            <a:r>
              <a:rPr lang="en-US" sz="2400" b="1" dirty="0" err="1"/>
              <a:t>réseau</a:t>
            </a:r>
            <a:endParaRPr lang="en-US" sz="2400" b="1" dirty="0"/>
          </a:p>
        </p:txBody>
      </p:sp>
      <p:sp>
        <p:nvSpPr>
          <p:cNvPr id="3075" name="Rectangle 3"/>
          <p:cNvSpPr>
            <a:spLocks noGrp="1" noChangeArrowheads="1"/>
          </p:cNvSpPr>
          <p:nvPr>
            <p:ph type="subTitle" idx="1"/>
          </p:nvPr>
        </p:nvSpPr>
        <p:spPr>
          <a:xfrm>
            <a:off x="3278188" y="1438275"/>
            <a:ext cx="5751512" cy="3456385"/>
          </a:xfrm>
        </p:spPr>
        <p:txBody>
          <a:bodyPr>
            <a:normAutofit fontScale="92500" lnSpcReduction="10000"/>
          </a:bodyPr>
          <a:lstStyle/>
          <a:p>
            <a:pPr>
              <a:lnSpc>
                <a:spcPct val="80000"/>
              </a:lnSpc>
            </a:pPr>
            <a:r>
              <a:rPr lang="en-US" sz="1800" dirty="0" err="1"/>
              <a:t>Domaine</a:t>
            </a:r>
            <a:r>
              <a:rPr lang="en-US" sz="1800" dirty="0"/>
              <a:t> </a:t>
            </a:r>
            <a:r>
              <a:rPr lang="en-US" sz="1800" dirty="0" err="1"/>
              <a:t>stratégique</a:t>
            </a:r>
            <a:r>
              <a:rPr lang="en-US" sz="1800" dirty="0"/>
              <a:t> de la transition </a:t>
            </a:r>
            <a:r>
              <a:rPr lang="en-US" sz="1800" dirty="0" err="1"/>
              <a:t>énergique</a:t>
            </a:r>
            <a:r>
              <a:rPr lang="en-US" sz="1800" dirty="0"/>
              <a:t>, le </a:t>
            </a:r>
            <a:r>
              <a:rPr lang="en-US" sz="1800" dirty="0" err="1"/>
              <a:t>photovoltaïque</a:t>
            </a:r>
            <a:r>
              <a:rPr lang="en-US" sz="1800" dirty="0"/>
              <a:t> </a:t>
            </a:r>
            <a:r>
              <a:rPr lang="en-US" sz="1800" dirty="0" err="1"/>
              <a:t>est</a:t>
            </a:r>
            <a:r>
              <a:rPr lang="en-US" sz="1800" dirty="0"/>
              <a:t> au </a:t>
            </a:r>
            <a:r>
              <a:rPr lang="en-US" sz="1800" dirty="0" err="1"/>
              <a:t>coeur</a:t>
            </a:r>
            <a:r>
              <a:rPr lang="en-US" sz="1800" dirty="0"/>
              <a:t> des </a:t>
            </a:r>
            <a:r>
              <a:rPr lang="en-US" sz="1800" dirty="0" err="1"/>
              <a:t>objectifs</a:t>
            </a:r>
            <a:r>
              <a:rPr lang="en-US" sz="1800" dirty="0"/>
              <a:t> </a:t>
            </a:r>
            <a:r>
              <a:rPr lang="en-US" sz="1800" dirty="0" err="1"/>
              <a:t>gouvernementaux</a:t>
            </a:r>
            <a:r>
              <a:rPr lang="en-US" sz="1800" dirty="0"/>
              <a:t> qui </a:t>
            </a:r>
            <a:r>
              <a:rPr lang="en-US" sz="1800" dirty="0" err="1"/>
              <a:t>visent</a:t>
            </a:r>
            <a:r>
              <a:rPr lang="en-US" sz="1800" dirty="0"/>
              <a:t> </a:t>
            </a:r>
            <a:r>
              <a:rPr lang="en-US" sz="1800" dirty="0" err="1"/>
              <a:t>une</a:t>
            </a:r>
            <a:r>
              <a:rPr lang="en-US" sz="1800" dirty="0"/>
              <a:t> augmentation </a:t>
            </a:r>
            <a:r>
              <a:rPr lang="en-US" sz="1800" dirty="0" err="1"/>
              <a:t>régulière</a:t>
            </a:r>
            <a:r>
              <a:rPr lang="en-US" sz="1800" dirty="0"/>
              <a:t> de </a:t>
            </a:r>
            <a:r>
              <a:rPr lang="en-US" sz="1800" dirty="0" err="1"/>
              <a:t>sa</a:t>
            </a:r>
            <a:r>
              <a:rPr lang="en-US" sz="1800" dirty="0"/>
              <a:t> part dans la production </a:t>
            </a:r>
            <a:r>
              <a:rPr lang="en-US" sz="1800" dirty="0" err="1"/>
              <a:t>d’électricité</a:t>
            </a:r>
            <a:r>
              <a:rPr lang="en-US" sz="1800" dirty="0"/>
              <a:t> en France. </a:t>
            </a:r>
            <a:r>
              <a:rPr lang="en-US" sz="1800" dirty="0" err="1"/>
              <a:t>Cet</a:t>
            </a:r>
            <a:r>
              <a:rPr lang="en-US" sz="1800" dirty="0"/>
              <a:t> </a:t>
            </a:r>
            <a:r>
              <a:rPr lang="en-US" sz="1800" dirty="0" err="1"/>
              <a:t>ouvrage</a:t>
            </a:r>
            <a:r>
              <a:rPr lang="en-US" sz="1800" dirty="0"/>
              <a:t>, </a:t>
            </a:r>
            <a:r>
              <a:rPr lang="en-US" sz="1800" dirty="0" err="1"/>
              <a:t>axé</a:t>
            </a:r>
            <a:r>
              <a:rPr lang="en-US" sz="1800" dirty="0"/>
              <a:t> </a:t>
            </a:r>
            <a:r>
              <a:rPr lang="en-US" sz="1800" dirty="0" err="1"/>
              <a:t>sur</a:t>
            </a:r>
            <a:r>
              <a:rPr lang="en-US" sz="1800" dirty="0"/>
              <a:t> la </a:t>
            </a:r>
            <a:r>
              <a:rPr lang="en-US" sz="1800" dirty="0" err="1"/>
              <a:t>pratique</a:t>
            </a:r>
            <a:r>
              <a:rPr lang="en-US" sz="1800" dirty="0"/>
              <a:t>, </a:t>
            </a:r>
            <a:r>
              <a:rPr lang="en-US" sz="1800" dirty="0" err="1"/>
              <a:t>donne</a:t>
            </a:r>
            <a:r>
              <a:rPr lang="en-US" sz="1800" dirty="0"/>
              <a:t> </a:t>
            </a:r>
            <a:r>
              <a:rPr lang="en-US" sz="1800" dirty="0" err="1"/>
              <a:t>toutes</a:t>
            </a:r>
            <a:r>
              <a:rPr lang="en-US" sz="1800" dirty="0"/>
              <a:t> les </a:t>
            </a:r>
            <a:r>
              <a:rPr lang="en-US" sz="1800" dirty="0" err="1"/>
              <a:t>clés</a:t>
            </a:r>
            <a:r>
              <a:rPr lang="en-US" sz="1800" dirty="0"/>
              <a:t> pour </a:t>
            </a:r>
            <a:r>
              <a:rPr lang="en-US" sz="1800" dirty="0" err="1"/>
              <a:t>choisir</a:t>
            </a:r>
            <a:r>
              <a:rPr lang="en-US" sz="1800" dirty="0"/>
              <a:t>, assembler et </a:t>
            </a:r>
            <a:r>
              <a:rPr lang="en-US" sz="1800" dirty="0" err="1"/>
              <a:t>entretenir</a:t>
            </a:r>
            <a:r>
              <a:rPr lang="en-US" sz="1800" dirty="0"/>
              <a:t> les installations </a:t>
            </a:r>
            <a:r>
              <a:rPr lang="en-US" sz="1800" dirty="0" err="1"/>
              <a:t>solaires</a:t>
            </a:r>
            <a:r>
              <a:rPr lang="en-US" sz="1800" dirty="0"/>
              <a:t> </a:t>
            </a:r>
            <a:r>
              <a:rPr lang="en-US" sz="1800" dirty="0" err="1"/>
              <a:t>photovoltaïques</a:t>
            </a:r>
            <a:r>
              <a:rPr lang="en-US" sz="1800" dirty="0"/>
              <a:t> </a:t>
            </a:r>
            <a:r>
              <a:rPr lang="en-US" sz="1800" dirty="0" err="1"/>
              <a:t>raccordées</a:t>
            </a:r>
            <a:r>
              <a:rPr lang="en-US" sz="1800" dirty="0"/>
              <a:t> au </a:t>
            </a:r>
            <a:r>
              <a:rPr lang="en-US" sz="1800" dirty="0" err="1"/>
              <a:t>réseau</a:t>
            </a:r>
            <a:r>
              <a:rPr lang="en-US" sz="1800" dirty="0"/>
              <a:t>. Il se </a:t>
            </a:r>
            <a:r>
              <a:rPr lang="en-US" sz="1800" dirty="0" err="1"/>
              <a:t>révélera</a:t>
            </a:r>
            <a:r>
              <a:rPr lang="en-US" sz="1800" dirty="0"/>
              <a:t> un </a:t>
            </a:r>
            <a:r>
              <a:rPr lang="en-US" sz="1800" dirty="0" err="1"/>
              <a:t>outil</a:t>
            </a:r>
            <a:r>
              <a:rPr lang="en-US" sz="1800" dirty="0"/>
              <a:t> indispensable aux </a:t>
            </a:r>
            <a:r>
              <a:rPr lang="en-US" sz="1800" dirty="0" err="1"/>
              <a:t>ingénieurs</a:t>
            </a:r>
            <a:r>
              <a:rPr lang="en-US" sz="1800" dirty="0"/>
              <a:t>, </a:t>
            </a:r>
            <a:r>
              <a:rPr lang="en-US" sz="1800" dirty="0" err="1"/>
              <a:t>concepteurs</a:t>
            </a:r>
            <a:r>
              <a:rPr lang="en-US" sz="1800" dirty="0"/>
              <a:t>, chefs de </a:t>
            </a:r>
            <a:r>
              <a:rPr lang="en-US" sz="1800" dirty="0" err="1"/>
              <a:t>projet</a:t>
            </a:r>
            <a:r>
              <a:rPr lang="en-US" sz="1800" dirty="0"/>
              <a:t>, </a:t>
            </a:r>
            <a:r>
              <a:rPr lang="en-US" sz="1800" dirty="0" err="1"/>
              <a:t>donneurs</a:t>
            </a:r>
            <a:r>
              <a:rPr lang="en-US" sz="1800" dirty="0"/>
              <a:t> </a:t>
            </a:r>
            <a:r>
              <a:rPr lang="en-US" sz="1800" dirty="0" err="1"/>
              <a:t>d’ordre</a:t>
            </a:r>
            <a:r>
              <a:rPr lang="en-US" sz="1800" dirty="0"/>
              <a:t> et </a:t>
            </a:r>
            <a:r>
              <a:rPr lang="en-US" sz="1800" dirty="0" err="1"/>
              <a:t>intervenants</a:t>
            </a:r>
            <a:r>
              <a:rPr lang="en-US" sz="1800" dirty="0"/>
              <a:t> techniques du </a:t>
            </a:r>
            <a:r>
              <a:rPr lang="en-US" sz="1800" dirty="0" err="1"/>
              <a:t>solaire.Cette</a:t>
            </a:r>
            <a:r>
              <a:rPr lang="en-US" sz="1800" dirty="0"/>
              <a:t> </a:t>
            </a:r>
            <a:r>
              <a:rPr lang="en-US" sz="1800" dirty="0" err="1"/>
              <a:t>sixième</a:t>
            </a:r>
            <a:r>
              <a:rPr lang="en-US" sz="1800" dirty="0"/>
              <a:t> </a:t>
            </a:r>
            <a:r>
              <a:rPr lang="en-US" sz="1800" dirty="0" err="1"/>
              <a:t>édition</a:t>
            </a:r>
            <a:r>
              <a:rPr lang="en-US" sz="1800" dirty="0"/>
              <a:t>, </a:t>
            </a:r>
            <a:r>
              <a:rPr lang="en-US" sz="1800" dirty="0" err="1"/>
              <a:t>entièrement</a:t>
            </a:r>
            <a:r>
              <a:rPr lang="en-US" sz="1800" dirty="0"/>
              <a:t> revue et </a:t>
            </a:r>
            <a:r>
              <a:rPr lang="en-US" sz="1800" dirty="0" err="1"/>
              <a:t>actualisée</a:t>
            </a:r>
            <a:r>
              <a:rPr lang="en-US" sz="1800" dirty="0"/>
              <a:t>, </a:t>
            </a:r>
            <a:r>
              <a:rPr lang="en-US" sz="1800" dirty="0" err="1"/>
              <a:t>présente</a:t>
            </a:r>
            <a:r>
              <a:rPr lang="en-US" sz="1800" dirty="0"/>
              <a:t> la conversion </a:t>
            </a:r>
            <a:r>
              <a:rPr lang="en-US" sz="1800" dirty="0" err="1"/>
              <a:t>photovoltaïque</a:t>
            </a:r>
            <a:r>
              <a:rPr lang="en-US" sz="1800" dirty="0"/>
              <a:t> et la </a:t>
            </a:r>
            <a:r>
              <a:rPr lang="en-US" sz="1800" dirty="0" err="1"/>
              <a:t>technologie</a:t>
            </a:r>
            <a:r>
              <a:rPr lang="en-US" sz="1800" dirty="0"/>
              <a:t> des </a:t>
            </a:r>
            <a:r>
              <a:rPr lang="en-US" sz="1800" dirty="0" err="1"/>
              <a:t>panneaux</a:t>
            </a:r>
            <a:r>
              <a:rPr lang="en-US" sz="1800" dirty="0"/>
              <a:t> </a:t>
            </a:r>
            <a:r>
              <a:rPr lang="en-US" sz="1800" dirty="0" err="1"/>
              <a:t>solaires</a:t>
            </a:r>
            <a:r>
              <a:rPr lang="en-US" sz="1800" dirty="0"/>
              <a:t>, </a:t>
            </a:r>
            <a:r>
              <a:rPr lang="en-US" sz="1800" dirty="0" err="1"/>
              <a:t>décrit</a:t>
            </a:r>
            <a:r>
              <a:rPr lang="en-US" sz="1800" dirty="0"/>
              <a:t> les </a:t>
            </a:r>
            <a:r>
              <a:rPr lang="en-US" sz="1800" dirty="0" err="1"/>
              <a:t>équipements</a:t>
            </a:r>
            <a:r>
              <a:rPr lang="en-US" sz="1800" dirty="0"/>
              <a:t> </a:t>
            </a:r>
            <a:r>
              <a:rPr lang="en-US" sz="1800" dirty="0" err="1"/>
              <a:t>utilisés</a:t>
            </a:r>
            <a:r>
              <a:rPr lang="en-US" sz="1800" dirty="0"/>
              <a:t>, </a:t>
            </a:r>
            <a:r>
              <a:rPr lang="en-US" sz="1800" dirty="0" err="1"/>
              <a:t>ainsi</a:t>
            </a:r>
            <a:r>
              <a:rPr lang="en-US" sz="1800" dirty="0"/>
              <a:t> que </a:t>
            </a:r>
            <a:r>
              <a:rPr lang="en-US" sz="1800" dirty="0" err="1"/>
              <a:t>leur</a:t>
            </a:r>
            <a:r>
              <a:rPr lang="en-US" sz="1800" dirty="0"/>
              <a:t> installation </a:t>
            </a:r>
            <a:r>
              <a:rPr lang="en-US" sz="1800" dirty="0" err="1"/>
              <a:t>puis</a:t>
            </a:r>
            <a:r>
              <a:rPr lang="en-US" sz="1800" dirty="0"/>
              <a:t> </a:t>
            </a:r>
            <a:r>
              <a:rPr lang="en-US" sz="1800" dirty="0" err="1"/>
              <a:t>détaille</a:t>
            </a:r>
            <a:r>
              <a:rPr lang="en-US" sz="1800" dirty="0"/>
              <a:t> la conception de </a:t>
            </a:r>
            <a:r>
              <a:rPr lang="en-US" sz="1800" dirty="0" err="1"/>
              <a:t>projets</a:t>
            </a:r>
            <a:r>
              <a:rPr lang="en-US" sz="1800" dirty="0"/>
              <a:t> </a:t>
            </a:r>
            <a:r>
              <a:rPr lang="en-US" sz="1800" dirty="0" err="1"/>
              <a:t>basse</a:t>
            </a:r>
            <a:r>
              <a:rPr lang="en-US" sz="1800" dirty="0"/>
              <a:t> puissance et de </a:t>
            </a:r>
            <a:r>
              <a:rPr lang="en-US" sz="1800" dirty="0" err="1"/>
              <a:t>centrales</a:t>
            </a:r>
            <a:r>
              <a:rPr lang="en-US" sz="1800" dirty="0"/>
              <a:t> à forte puissance. </a:t>
            </a:r>
            <a:r>
              <a:rPr lang="en-US" sz="1800" dirty="0" err="1"/>
              <a:t>Enfin</a:t>
            </a:r>
            <a:r>
              <a:rPr lang="en-US" sz="1800" dirty="0"/>
              <a:t>, </a:t>
            </a:r>
            <a:r>
              <a:rPr lang="en-US" sz="1800" dirty="0" err="1"/>
              <a:t>elle</a:t>
            </a:r>
            <a:r>
              <a:rPr lang="en-US" sz="1800" dirty="0"/>
              <a:t> aide au </a:t>
            </a:r>
            <a:r>
              <a:rPr lang="en-US" sz="1800" dirty="0" err="1"/>
              <a:t>contrôle</a:t>
            </a:r>
            <a:r>
              <a:rPr lang="en-US" sz="1800" dirty="0"/>
              <a:t> et à la maintenance des </a:t>
            </a:r>
            <a:r>
              <a:rPr lang="en-US" sz="1800" dirty="0" err="1"/>
              <a:t>systèmes</a:t>
            </a:r>
            <a:r>
              <a:rPr lang="en-US" sz="1800" dirty="0"/>
              <a:t> </a:t>
            </a:r>
            <a:r>
              <a:rPr lang="en-US" sz="1800" dirty="0" err="1"/>
              <a:t>photovoltaïques</a:t>
            </a:r>
            <a:r>
              <a:rPr lang="en-US" sz="1800" dirty="0"/>
              <a:t>. Des annexes </a:t>
            </a:r>
            <a:r>
              <a:rPr lang="en-US" sz="1800" dirty="0" err="1"/>
              <a:t>sur</a:t>
            </a:r>
            <a:r>
              <a:rPr lang="en-US" sz="1800" dirty="0"/>
              <a:t> les </a:t>
            </a:r>
            <a:r>
              <a:rPr lang="en-US" sz="1800" dirty="0" err="1"/>
              <a:t>données</a:t>
            </a:r>
            <a:r>
              <a:rPr lang="en-US" sz="1800" dirty="0"/>
              <a:t> </a:t>
            </a:r>
            <a:r>
              <a:rPr lang="en-US" sz="1800" dirty="0" err="1"/>
              <a:t>d’ensoleillement</a:t>
            </a:r>
            <a:r>
              <a:rPr lang="en-US" sz="1800" dirty="0"/>
              <a:t> et les </a:t>
            </a:r>
            <a:r>
              <a:rPr lang="en-US" sz="1800" dirty="0" err="1"/>
              <a:t>acteurs</a:t>
            </a:r>
            <a:r>
              <a:rPr lang="en-US" sz="1800" dirty="0"/>
              <a:t> du </a:t>
            </a:r>
            <a:r>
              <a:rPr lang="en-US" sz="1800" dirty="0" err="1"/>
              <a:t>secteur</a:t>
            </a:r>
            <a:r>
              <a:rPr lang="en-US" sz="1800" dirty="0"/>
              <a:t> </a:t>
            </a:r>
            <a:r>
              <a:rPr lang="en-US" sz="1800" dirty="0" err="1"/>
              <a:t>complètent</a:t>
            </a:r>
            <a:r>
              <a:rPr lang="en-US" sz="1800" dirty="0"/>
              <a:t> l’ouvrage.</a:t>
            </a:r>
          </a:p>
        </p:txBody>
      </p:sp>
      <p:pic>
        <p:nvPicPr>
          <p:cNvPr id="3076" name="Picture 4" descr="411zDgmfx8L._SY445_SX342_"/>
          <p:cNvPicPr>
            <a:picLocks noChangeAspect="1" noChangeArrowheads="1"/>
          </p:cNvPicPr>
          <p:nvPr/>
        </p:nvPicPr>
        <p:blipFill>
          <a:blip r:embed="rId2" cstate="print"/>
          <a:srcRect/>
          <a:stretch>
            <a:fillRect/>
          </a:stretch>
        </p:blipFill>
        <p:spPr bwMode="auto">
          <a:xfrm>
            <a:off x="107951" y="1545432"/>
            <a:ext cx="3019425" cy="3502819"/>
          </a:xfrm>
          <a:prstGeom prst="rect">
            <a:avLst/>
          </a:prstGeom>
          <a:noFill/>
          <a:ln w="9525">
            <a:noFill/>
            <a:miter lim="800000"/>
            <a:headEnd/>
            <a:tailEnd/>
          </a:ln>
        </p:spPr>
      </p:pic>
    </p:spTree>
  </p:cSld>
  <p:clrMapOvr>
    <a:masterClrMapping/>
  </p:clrMapOvr>
  <p:transition advClick="0" advTm="10000">
    <p:wheel spokes="3"/>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3568" y="339502"/>
            <a:ext cx="7772400" cy="1102519"/>
          </a:xfrm>
        </p:spPr>
        <p:txBody>
          <a:bodyPr>
            <a:normAutofit fontScale="90000"/>
          </a:bodyPr>
          <a:lstStyle/>
          <a:p>
            <a:r>
              <a:rPr lang="en-US" sz="3200" b="1" dirty="0"/>
              <a:t>De la </a:t>
            </a:r>
            <a:r>
              <a:rPr lang="en-US" sz="3200" b="1" dirty="0" err="1"/>
              <a:t>chimie</a:t>
            </a:r>
            <a:r>
              <a:rPr lang="en-US" sz="3200" b="1" dirty="0"/>
              <a:t> des solutions à </a:t>
            </a:r>
            <a:r>
              <a:rPr lang="en-US" sz="3200" b="1" dirty="0" err="1"/>
              <a:t>lélectrochimie</a:t>
            </a:r>
            <a:r>
              <a:rPr lang="en-US" sz="3200" b="1" dirty="0"/>
              <a:t> - </a:t>
            </a:r>
            <a:r>
              <a:rPr lang="en-US" sz="3200" b="1" dirty="0" err="1"/>
              <a:t>Thermodynamique</a:t>
            </a:r>
            <a:r>
              <a:rPr lang="en-US" sz="3200" b="1" dirty="0"/>
              <a:t> et </a:t>
            </a:r>
            <a:r>
              <a:rPr lang="en-US" sz="3200" b="1" dirty="0" err="1"/>
              <a:t>cinétique</a:t>
            </a:r>
            <a:r>
              <a:rPr lang="en-US" sz="3200" b="1" dirty="0"/>
              <a:t> </a:t>
            </a:r>
            <a:r>
              <a:rPr lang="en-US" sz="3200" b="1" dirty="0" err="1"/>
              <a:t>électrochimiques</a:t>
            </a:r>
            <a:endParaRPr lang="en-US" sz="3200" b="1" dirty="0"/>
          </a:p>
        </p:txBody>
      </p:sp>
      <p:sp>
        <p:nvSpPr>
          <p:cNvPr id="3075" name="Rectangle 3"/>
          <p:cNvSpPr>
            <a:spLocks noGrp="1" noChangeArrowheads="1"/>
          </p:cNvSpPr>
          <p:nvPr>
            <p:ph type="subTitle" idx="1"/>
          </p:nvPr>
        </p:nvSpPr>
        <p:spPr>
          <a:xfrm>
            <a:off x="3708401" y="1545432"/>
            <a:ext cx="5248275" cy="3240881"/>
          </a:xfrm>
        </p:spPr>
        <p:txBody>
          <a:bodyPr>
            <a:normAutofit fontScale="92500" lnSpcReduction="20000"/>
          </a:bodyPr>
          <a:lstStyle/>
          <a:p>
            <a:pPr>
              <a:lnSpc>
                <a:spcPct val="90000"/>
              </a:lnSpc>
            </a:pPr>
            <a:r>
              <a:rPr lang="en-US" sz="2400"/>
              <a:t>Cet ouvrage présenteles bases de la thermodynamique et la cinétique électrochimiques, illustrées de nombreux exemples de générateurs et d’électrolyseurs industriels et accompagnées d’exercices corrigés.</a:t>
            </a:r>
          </a:p>
          <a:p>
            <a:pPr>
              <a:lnSpc>
                <a:spcPct val="90000"/>
              </a:lnSpc>
            </a:pPr>
            <a:r>
              <a:rPr lang="en-US" sz="2400"/>
              <a:t>Il s'adresse aux étudiants en licence, master, élèves des CPGE, élèves-ingénieurs, candidats au CAPES et à l’agrégation, et tout autodidacte intéressé par le stockage et l’utilisation de l’énergie électrique.</a:t>
            </a:r>
          </a:p>
        </p:txBody>
      </p:sp>
      <p:pic>
        <p:nvPicPr>
          <p:cNvPr id="3076" name="Picture 4" descr="41zihOABHyL._SX342_SY445_"/>
          <p:cNvPicPr>
            <a:picLocks noChangeAspect="1" noChangeArrowheads="1"/>
          </p:cNvPicPr>
          <p:nvPr/>
        </p:nvPicPr>
        <p:blipFill>
          <a:blip r:embed="rId2" cstate="print"/>
          <a:srcRect/>
          <a:stretch>
            <a:fillRect/>
          </a:stretch>
        </p:blipFill>
        <p:spPr bwMode="auto">
          <a:xfrm>
            <a:off x="179388" y="1563638"/>
            <a:ext cx="3257550" cy="3229818"/>
          </a:xfrm>
          <a:prstGeom prst="rect">
            <a:avLst/>
          </a:prstGeom>
          <a:noFill/>
          <a:ln w="9525">
            <a:noFill/>
            <a:miter lim="800000"/>
            <a:headEnd/>
            <a:tailEnd/>
          </a:ln>
        </p:spPr>
      </p:pic>
    </p:spTree>
  </p:cSld>
  <p:clrMapOvr>
    <a:masterClrMapping/>
  </p:clrMapOvr>
  <p:transition advClick="0" advTm="10000">
    <p:wheel spokes="3"/>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9552" y="267494"/>
            <a:ext cx="7772400" cy="1102519"/>
          </a:xfrm>
        </p:spPr>
        <p:txBody>
          <a:bodyPr>
            <a:normAutofit fontScale="90000"/>
          </a:bodyPr>
          <a:lstStyle/>
          <a:p>
            <a:r>
              <a:rPr lang="en-US" b="1" dirty="0"/>
              <a:t>Essential Ordinary Differential Equations</a:t>
            </a:r>
          </a:p>
        </p:txBody>
      </p:sp>
      <p:sp>
        <p:nvSpPr>
          <p:cNvPr id="3075" name="Rectangle 3"/>
          <p:cNvSpPr>
            <a:spLocks noGrp="1" noChangeArrowheads="1"/>
          </p:cNvSpPr>
          <p:nvPr>
            <p:ph type="subTitle" idx="1"/>
          </p:nvPr>
        </p:nvSpPr>
        <p:spPr>
          <a:xfrm>
            <a:off x="3203575" y="1383506"/>
            <a:ext cx="5759450" cy="3509963"/>
          </a:xfrm>
        </p:spPr>
        <p:txBody>
          <a:bodyPr>
            <a:normAutofit fontScale="92500" lnSpcReduction="10000"/>
          </a:bodyPr>
          <a:lstStyle/>
          <a:p>
            <a:pPr>
              <a:lnSpc>
                <a:spcPct val="80000"/>
              </a:lnSpc>
            </a:pPr>
            <a:endParaRPr lang="en-US" sz="1400"/>
          </a:p>
          <a:p>
            <a:pPr>
              <a:lnSpc>
                <a:spcPct val="80000"/>
              </a:lnSpc>
            </a:pPr>
            <a:r>
              <a:rPr lang="en-US" sz="1400"/>
              <a:t>This textbook offers an engaging account of the theory of ordinary differential equations intended for advanced undergraduate students of mathematics. Informed by the author's extensive teaching experience, the book presents a series of carefully selected topics that, taken together, cover an essential body of knowledge in the field. Each topic is treated rigorously and in depth.The book begins with a thorough treatment of linear differential equations, including general boundary conditions and Green's functions. The next chapters cover separable equations and other problems solvable by quadratures, series solutions of linear equations and matrix exponentials, culminating in Sturm-Liouville theory, an indispensable tool for partial differential equations and mathematical physics. The theoretical underpinnings of the material, namely, the existence and uniqueness of solutions and dependence on initial values, are treated at length. A noteworthy feature of this book is the inclusion of project sections, which go beyond the main text by introducing important further topics, guiding the student by alternating exercises and explanations. Designed to serve as the basis for a course for upper undergraduate students, the prerequisites for this book are a rigorous grounding in analysis (real and complex), multivariate calculus and linear algebra. Some familiarity with metric spaces is also helpful. The numerous exercises of the text provide ample opportunities for practice, and the aforementioned projects can be used for guided study. Some exercises have hints to help make the book suitable for independent study.</a:t>
            </a:r>
          </a:p>
        </p:txBody>
      </p:sp>
      <p:pic>
        <p:nvPicPr>
          <p:cNvPr id="3076" name="Picture 4" descr="41FRuhO0E1L._SY445_SX342_"/>
          <p:cNvPicPr>
            <a:picLocks noChangeAspect="1" noChangeArrowheads="1"/>
          </p:cNvPicPr>
          <p:nvPr/>
        </p:nvPicPr>
        <p:blipFill>
          <a:blip r:embed="rId2" cstate="print"/>
          <a:srcRect/>
          <a:stretch>
            <a:fillRect/>
          </a:stretch>
        </p:blipFill>
        <p:spPr bwMode="auto">
          <a:xfrm>
            <a:off x="107950" y="1438275"/>
            <a:ext cx="2952750" cy="3557588"/>
          </a:xfrm>
          <a:prstGeom prst="rect">
            <a:avLst/>
          </a:prstGeom>
          <a:noFill/>
          <a:ln w="9525">
            <a:noFill/>
            <a:miter lim="800000"/>
            <a:headEnd/>
            <a:tailEnd/>
          </a:ln>
        </p:spPr>
      </p:pic>
    </p:spTree>
  </p:cSld>
  <p:clrMapOvr>
    <a:masterClrMapping/>
  </p:clrMapOvr>
  <p:transition advClick="0" advTm="10000">
    <p:wheel spokes="3"/>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650" y="141685"/>
            <a:ext cx="7772400" cy="810815"/>
          </a:xfrm>
        </p:spPr>
        <p:txBody>
          <a:bodyPr>
            <a:noAutofit/>
          </a:bodyPr>
          <a:lstStyle/>
          <a:p>
            <a:r>
              <a:rPr lang="en-US" sz="2000" b="1" dirty="0"/>
              <a:t>Les </a:t>
            </a:r>
            <a:r>
              <a:rPr lang="en-US" sz="2000" b="1" dirty="0" err="1"/>
              <a:t>nanoparticules</a:t>
            </a:r>
            <a:r>
              <a:rPr lang="en-US" sz="2000" b="1" dirty="0"/>
              <a:t> </a:t>
            </a:r>
            <a:r>
              <a:rPr lang="en-US" sz="2000" b="1" dirty="0" err="1"/>
              <a:t>d'argent</a:t>
            </a:r>
            <a:r>
              <a:rPr lang="en-US" sz="2000" b="1" dirty="0"/>
              <a:t> </a:t>
            </a:r>
            <a:r>
              <a:rPr lang="en-US" sz="2000" b="1" dirty="0" err="1"/>
              <a:t>Facteurs</a:t>
            </a:r>
            <a:r>
              <a:rPr lang="en-US" sz="2000" b="1" dirty="0"/>
              <a:t> </a:t>
            </a:r>
            <a:r>
              <a:rPr lang="en-US" sz="2000" b="1" dirty="0" err="1"/>
              <a:t>cinétiques</a:t>
            </a:r>
            <a:r>
              <a:rPr lang="en-US" sz="2000" b="1" dirty="0"/>
              <a:t>, </a:t>
            </a:r>
            <a:r>
              <a:rPr lang="en-US" sz="2000" b="1" dirty="0" err="1"/>
              <a:t>anticancéreux</a:t>
            </a:r>
            <a:r>
              <a:rPr lang="en-US" sz="2000" b="1" dirty="0"/>
              <a:t> et </a:t>
            </a:r>
            <a:r>
              <a:rPr lang="en-US" sz="2000" b="1" dirty="0" err="1"/>
              <a:t>antimicrobiens</a:t>
            </a:r>
            <a:endParaRPr lang="en-US" sz="2000" b="1" dirty="0"/>
          </a:p>
        </p:txBody>
      </p:sp>
      <p:sp>
        <p:nvSpPr>
          <p:cNvPr id="3075" name="Rectangle 3"/>
          <p:cNvSpPr>
            <a:spLocks noGrp="1" noChangeArrowheads="1"/>
          </p:cNvSpPr>
          <p:nvPr>
            <p:ph type="subTitle" idx="1"/>
          </p:nvPr>
        </p:nvSpPr>
        <p:spPr>
          <a:xfrm>
            <a:off x="4429125" y="1059657"/>
            <a:ext cx="4673600" cy="3888581"/>
          </a:xfrm>
        </p:spPr>
        <p:txBody>
          <a:bodyPr>
            <a:normAutofit fontScale="92500" lnSpcReduction="10000"/>
          </a:bodyPr>
          <a:lstStyle/>
          <a:p>
            <a:pPr>
              <a:lnSpc>
                <a:spcPct val="80000"/>
              </a:lnSpc>
            </a:pPr>
            <a:endParaRPr lang="en-US" sz="1800" dirty="0"/>
          </a:p>
          <a:p>
            <a:pPr>
              <a:lnSpc>
                <a:spcPct val="80000"/>
              </a:lnSpc>
            </a:pPr>
            <a:r>
              <a:rPr lang="en-US" sz="1800" dirty="0"/>
              <a:t>Les </a:t>
            </a:r>
            <a:r>
              <a:rPr lang="en-US" sz="1800" dirty="0" err="1"/>
              <a:t>nanoparticules</a:t>
            </a:r>
            <a:r>
              <a:rPr lang="en-US" sz="1800" dirty="0"/>
              <a:t> </a:t>
            </a:r>
            <a:r>
              <a:rPr lang="en-US" sz="1800" dirty="0" err="1"/>
              <a:t>d'argent</a:t>
            </a:r>
            <a:r>
              <a:rPr lang="en-US" sz="1800" dirty="0"/>
              <a:t> </a:t>
            </a:r>
            <a:r>
              <a:rPr lang="en-US" sz="1800" dirty="0" err="1"/>
              <a:t>signifient</a:t>
            </a:r>
            <a:r>
              <a:rPr lang="en-US" sz="1800" dirty="0"/>
              <a:t> que les </a:t>
            </a:r>
            <a:r>
              <a:rPr lang="en-US" sz="1800" dirty="0" err="1"/>
              <a:t>particules</a:t>
            </a:r>
            <a:r>
              <a:rPr lang="en-US" sz="1800" dirty="0"/>
              <a:t> </a:t>
            </a:r>
            <a:r>
              <a:rPr lang="en-US" sz="1800" dirty="0" err="1"/>
              <a:t>d'argent</a:t>
            </a:r>
            <a:r>
              <a:rPr lang="en-US" sz="1800" dirty="0"/>
              <a:t> </a:t>
            </a:r>
            <a:r>
              <a:rPr lang="en-US" sz="1800" dirty="0" err="1"/>
              <a:t>ont</a:t>
            </a:r>
            <a:r>
              <a:rPr lang="en-US" sz="1800" dirty="0"/>
              <a:t> </a:t>
            </a:r>
            <a:r>
              <a:rPr lang="en-US" sz="1800" dirty="0" err="1"/>
              <a:t>une</a:t>
            </a:r>
            <a:r>
              <a:rPr lang="en-US" sz="1800" dirty="0"/>
              <a:t> </a:t>
            </a:r>
            <a:r>
              <a:rPr lang="en-US" sz="1800" dirty="0" err="1"/>
              <a:t>taille</a:t>
            </a:r>
            <a:r>
              <a:rPr lang="en-US" sz="1800" dirty="0"/>
              <a:t> comprise entre 1 et 100 nm. Le </a:t>
            </a:r>
            <a:r>
              <a:rPr lang="en-US" sz="1800" dirty="0" err="1"/>
              <a:t>développement</a:t>
            </a:r>
            <a:r>
              <a:rPr lang="en-US" sz="1800" dirty="0"/>
              <a:t> </a:t>
            </a:r>
            <a:r>
              <a:rPr lang="en-US" sz="1800" dirty="0" err="1"/>
              <a:t>rapide</a:t>
            </a:r>
            <a:r>
              <a:rPr lang="en-US" sz="1800" dirty="0"/>
              <a:t> et </a:t>
            </a:r>
            <a:r>
              <a:rPr lang="en-US" sz="1800" dirty="0" err="1"/>
              <a:t>efficace</a:t>
            </a:r>
            <a:r>
              <a:rPr lang="en-US" sz="1800" dirty="0"/>
              <a:t> de la </a:t>
            </a:r>
            <a:r>
              <a:rPr lang="en-US" sz="1800" dirty="0" err="1"/>
              <a:t>synthèse</a:t>
            </a:r>
            <a:r>
              <a:rPr lang="en-US" sz="1800" dirty="0"/>
              <a:t> des </a:t>
            </a:r>
            <a:r>
              <a:rPr lang="en-US" sz="1800" dirty="0" err="1"/>
              <a:t>nanoparticules</a:t>
            </a:r>
            <a:r>
              <a:rPr lang="en-US" sz="1800" dirty="0"/>
              <a:t> </a:t>
            </a:r>
            <a:r>
              <a:rPr lang="en-US" sz="1800" dirty="0" err="1"/>
              <a:t>d'argent</a:t>
            </a:r>
            <a:r>
              <a:rPr lang="en-US" sz="1800" dirty="0"/>
              <a:t> (Ag NPs) </a:t>
            </a:r>
            <a:r>
              <a:rPr lang="en-US" sz="1800" dirty="0" err="1"/>
              <a:t>est</a:t>
            </a:r>
            <a:r>
              <a:rPr lang="en-US" sz="1800" dirty="0"/>
              <a:t> </a:t>
            </a:r>
            <a:r>
              <a:rPr lang="en-US" sz="1800" dirty="0" err="1"/>
              <a:t>dû</a:t>
            </a:r>
            <a:r>
              <a:rPr lang="en-US" sz="1800" dirty="0"/>
              <a:t> à </a:t>
            </a:r>
            <a:r>
              <a:rPr lang="en-US" sz="1800" dirty="0" err="1"/>
              <a:t>sa</a:t>
            </a:r>
            <a:r>
              <a:rPr lang="en-US" sz="1800" dirty="0"/>
              <a:t> large application dans divers domaines, </a:t>
            </a:r>
            <a:r>
              <a:rPr lang="en-US" sz="1800" dirty="0" err="1"/>
              <a:t>tels</a:t>
            </a:r>
            <a:r>
              <a:rPr lang="en-US" sz="1800" dirty="0"/>
              <a:t> que </a:t>
            </a:r>
            <a:r>
              <a:rPr lang="en-US" sz="1800" dirty="0" err="1"/>
              <a:t>l'anticancéreux</a:t>
            </a:r>
            <a:r>
              <a:rPr lang="en-US" sz="1800" dirty="0"/>
              <a:t>, </a:t>
            </a:r>
            <a:r>
              <a:rPr lang="en-US" sz="1800" dirty="0" err="1"/>
              <a:t>l'antibactérien</a:t>
            </a:r>
            <a:r>
              <a:rPr lang="en-US" sz="1800" dirty="0"/>
              <a:t>, </a:t>
            </a:r>
            <a:r>
              <a:rPr lang="en-US" sz="1800" dirty="0" err="1"/>
              <a:t>l'antifongique</a:t>
            </a:r>
            <a:r>
              <a:rPr lang="en-US" sz="1800" dirty="0"/>
              <a:t> et </a:t>
            </a:r>
            <a:r>
              <a:rPr lang="en-US" sz="1800" dirty="0" err="1"/>
              <a:t>comme</a:t>
            </a:r>
            <a:r>
              <a:rPr lang="en-US" sz="1800" dirty="0"/>
              <a:t> </a:t>
            </a:r>
            <a:r>
              <a:rPr lang="en-US" sz="1800" dirty="0" err="1"/>
              <a:t>catalyseur</a:t>
            </a:r>
            <a:r>
              <a:rPr lang="en-US" sz="1800" dirty="0"/>
              <a:t>. Ce livre </a:t>
            </a:r>
            <a:r>
              <a:rPr lang="en-US" sz="1800" dirty="0" err="1"/>
              <a:t>fournit</a:t>
            </a:r>
            <a:r>
              <a:rPr lang="en-US" sz="1800" dirty="0"/>
              <a:t> au </a:t>
            </a:r>
            <a:r>
              <a:rPr lang="en-US" sz="1800" dirty="0" err="1"/>
              <a:t>lecteur</a:t>
            </a:r>
            <a:r>
              <a:rPr lang="en-US" sz="1800" dirty="0"/>
              <a:t> </a:t>
            </a:r>
            <a:r>
              <a:rPr lang="en-US" sz="1800" dirty="0" err="1"/>
              <a:t>une</a:t>
            </a:r>
            <a:r>
              <a:rPr lang="en-US" sz="1800" dirty="0"/>
              <a:t> introduction </a:t>
            </a:r>
            <a:r>
              <a:rPr lang="en-US" sz="1800" dirty="0" err="1"/>
              <a:t>actualisée</a:t>
            </a:r>
            <a:r>
              <a:rPr lang="en-US" sz="1800" dirty="0"/>
              <a:t> </a:t>
            </a:r>
            <a:r>
              <a:rPr lang="en-US" sz="1800" dirty="0" err="1"/>
              <a:t>sur</a:t>
            </a:r>
            <a:r>
              <a:rPr lang="en-US" sz="1800" dirty="0"/>
              <a:t> les </a:t>
            </a:r>
            <a:r>
              <a:rPr lang="en-US" sz="1800" dirty="0" err="1"/>
              <a:t>nanomatériaux</a:t>
            </a:r>
            <a:r>
              <a:rPr lang="en-US" sz="1800" dirty="0"/>
              <a:t> et </a:t>
            </a:r>
            <a:r>
              <a:rPr lang="en-US" sz="1800" dirty="0" err="1"/>
              <a:t>leurs</a:t>
            </a:r>
            <a:r>
              <a:rPr lang="en-US" sz="1800" dirty="0"/>
              <a:t> nanostructures et nous </a:t>
            </a:r>
            <a:r>
              <a:rPr lang="en-US" sz="1800" dirty="0" err="1"/>
              <a:t>fera</a:t>
            </a:r>
            <a:r>
              <a:rPr lang="en-US" sz="1800" dirty="0"/>
              <a:t> </a:t>
            </a:r>
            <a:r>
              <a:rPr lang="en-US" sz="1800" dirty="0" err="1"/>
              <a:t>découvrir</a:t>
            </a:r>
            <a:r>
              <a:rPr lang="en-US" sz="1800" dirty="0"/>
              <a:t> des </a:t>
            </a:r>
            <a:r>
              <a:rPr lang="en-US" sz="1800" dirty="0" err="1"/>
              <a:t>détails</a:t>
            </a:r>
            <a:r>
              <a:rPr lang="en-US" sz="1800" dirty="0"/>
              <a:t> précis et nouveaux </a:t>
            </a:r>
            <a:r>
              <a:rPr lang="en-US" sz="1800" dirty="0" err="1"/>
              <a:t>sur</a:t>
            </a:r>
            <a:r>
              <a:rPr lang="en-US" sz="1800" dirty="0"/>
              <a:t> les </a:t>
            </a:r>
            <a:r>
              <a:rPr lang="en-US" sz="1800" dirty="0" err="1"/>
              <a:t>expériences</a:t>
            </a:r>
            <a:r>
              <a:rPr lang="en-US" sz="1800" dirty="0"/>
              <a:t> </a:t>
            </a:r>
            <a:r>
              <a:rPr lang="en-US" sz="1800" dirty="0" err="1"/>
              <a:t>visant</a:t>
            </a:r>
            <a:r>
              <a:rPr lang="en-US" sz="1800" dirty="0"/>
              <a:t> à </a:t>
            </a:r>
            <a:r>
              <a:rPr lang="en-US" sz="1800" dirty="0" err="1"/>
              <a:t>déterminer</a:t>
            </a:r>
            <a:r>
              <a:rPr lang="en-US" sz="1800" dirty="0"/>
              <a:t> les </a:t>
            </a:r>
            <a:r>
              <a:rPr lang="en-US" sz="1800" dirty="0" err="1"/>
              <a:t>études</a:t>
            </a:r>
            <a:r>
              <a:rPr lang="en-US" sz="1800" dirty="0"/>
              <a:t> </a:t>
            </a:r>
            <a:r>
              <a:rPr lang="en-US" sz="1800" dirty="0" err="1"/>
              <a:t>cinétiques</a:t>
            </a:r>
            <a:r>
              <a:rPr lang="en-US" sz="1800" dirty="0"/>
              <a:t> pour la </a:t>
            </a:r>
            <a:r>
              <a:rPr lang="en-US" sz="1800" dirty="0" err="1"/>
              <a:t>préparation</a:t>
            </a:r>
            <a:r>
              <a:rPr lang="en-US" sz="1800" dirty="0"/>
              <a:t> de </a:t>
            </a:r>
            <a:r>
              <a:rPr lang="en-US" sz="1800" dirty="0" err="1"/>
              <a:t>nanoparticules</a:t>
            </a:r>
            <a:r>
              <a:rPr lang="en-US" sz="1800" dirty="0"/>
              <a:t> </a:t>
            </a:r>
            <a:r>
              <a:rPr lang="en-US" sz="1800" dirty="0" err="1"/>
              <a:t>d'argent</a:t>
            </a:r>
            <a:r>
              <a:rPr lang="en-US" sz="1800" dirty="0"/>
              <a:t> à </a:t>
            </a:r>
            <a:r>
              <a:rPr lang="en-US" sz="1800" dirty="0" err="1"/>
              <a:t>l'aide</a:t>
            </a:r>
            <a:r>
              <a:rPr lang="en-US" sz="1800" dirty="0"/>
              <a:t> </a:t>
            </a:r>
            <a:r>
              <a:rPr lang="en-US" sz="1800" dirty="0" err="1"/>
              <a:t>d'une</a:t>
            </a:r>
            <a:r>
              <a:rPr lang="en-US" sz="1800" dirty="0"/>
              <a:t> </a:t>
            </a:r>
            <a:r>
              <a:rPr lang="en-US" sz="1800" dirty="0" err="1"/>
              <a:t>méthode</a:t>
            </a:r>
            <a:r>
              <a:rPr lang="en-US" sz="1800" dirty="0"/>
              <a:t> de </a:t>
            </a:r>
            <a:r>
              <a:rPr lang="en-US" sz="1800" dirty="0" err="1"/>
              <a:t>nanosynthèse</a:t>
            </a:r>
            <a:r>
              <a:rPr lang="en-US" sz="1800" dirty="0"/>
              <a:t> </a:t>
            </a:r>
            <a:r>
              <a:rPr lang="en-US" sz="1800" dirty="0" err="1"/>
              <a:t>basée</a:t>
            </a:r>
            <a:r>
              <a:rPr lang="en-US" sz="1800" dirty="0"/>
              <a:t> </a:t>
            </a:r>
            <a:r>
              <a:rPr lang="en-US" sz="1800" dirty="0" err="1"/>
              <a:t>sur</a:t>
            </a:r>
            <a:r>
              <a:rPr lang="en-US" sz="1800" dirty="0"/>
              <a:t> la </a:t>
            </a:r>
            <a:r>
              <a:rPr lang="en-US" sz="1800" dirty="0" err="1"/>
              <a:t>biologie</a:t>
            </a:r>
            <a:r>
              <a:rPr lang="en-US" sz="1800" dirty="0"/>
              <a:t>. De plus, le livre </a:t>
            </a:r>
            <a:r>
              <a:rPr lang="en-US" sz="1800" dirty="0" err="1"/>
              <a:t>comprend</a:t>
            </a:r>
            <a:r>
              <a:rPr lang="en-US" sz="1800" dirty="0"/>
              <a:t> les </a:t>
            </a:r>
            <a:r>
              <a:rPr lang="en-US" sz="1800" dirty="0" err="1"/>
              <a:t>expériences</a:t>
            </a:r>
            <a:r>
              <a:rPr lang="en-US" sz="1800" dirty="0"/>
              <a:t> </a:t>
            </a:r>
            <a:r>
              <a:rPr lang="en-US" sz="1800" dirty="0" err="1"/>
              <a:t>d'utilisation</a:t>
            </a:r>
            <a:r>
              <a:rPr lang="en-US" sz="1800" dirty="0"/>
              <a:t> de </a:t>
            </a:r>
            <a:r>
              <a:rPr lang="en-US" sz="1800" dirty="0" err="1"/>
              <a:t>ces</a:t>
            </a:r>
            <a:r>
              <a:rPr lang="en-US" sz="1800" dirty="0"/>
              <a:t> </a:t>
            </a:r>
            <a:r>
              <a:rPr lang="en-US" sz="1800" dirty="0" err="1"/>
              <a:t>nanoparticules</a:t>
            </a:r>
            <a:r>
              <a:rPr lang="en-US" sz="1800" dirty="0"/>
              <a:t> dans le </a:t>
            </a:r>
            <a:r>
              <a:rPr lang="en-US" sz="1800" dirty="0" err="1"/>
              <a:t>traitement</a:t>
            </a:r>
            <a:r>
              <a:rPr lang="en-US" sz="1800" dirty="0"/>
              <a:t> du cancer et des microbes et la </a:t>
            </a:r>
            <a:r>
              <a:rPr lang="en-US" sz="1800" dirty="0" err="1"/>
              <a:t>manière</a:t>
            </a:r>
            <a:r>
              <a:rPr lang="en-US" sz="1800" dirty="0"/>
              <a:t> </a:t>
            </a:r>
            <a:r>
              <a:rPr lang="en-US" sz="1800" dirty="0" err="1"/>
              <a:t>d'évaluer</a:t>
            </a:r>
            <a:r>
              <a:rPr lang="en-US" sz="1800" dirty="0"/>
              <a:t> </a:t>
            </a:r>
            <a:r>
              <a:rPr lang="en-US" sz="1800" dirty="0" err="1"/>
              <a:t>leur</a:t>
            </a:r>
            <a:r>
              <a:rPr lang="en-US" sz="1800" dirty="0"/>
              <a:t> </a:t>
            </a:r>
            <a:r>
              <a:rPr lang="en-US" sz="1800" dirty="0" err="1"/>
              <a:t>activité</a:t>
            </a:r>
            <a:endParaRPr lang="en-US" sz="1800" dirty="0"/>
          </a:p>
        </p:txBody>
      </p:sp>
      <p:pic>
        <p:nvPicPr>
          <p:cNvPr id="3076" name="Picture 4" descr="817KSe61cfL._SX445_"/>
          <p:cNvPicPr>
            <a:picLocks noChangeAspect="1" noChangeArrowheads="1"/>
          </p:cNvPicPr>
          <p:nvPr/>
        </p:nvPicPr>
        <p:blipFill>
          <a:blip r:embed="rId2" cstate="print"/>
          <a:srcRect/>
          <a:stretch>
            <a:fillRect/>
          </a:stretch>
        </p:blipFill>
        <p:spPr bwMode="auto">
          <a:xfrm>
            <a:off x="179389" y="1169194"/>
            <a:ext cx="4105275" cy="3779044"/>
          </a:xfrm>
          <a:prstGeom prst="rect">
            <a:avLst/>
          </a:prstGeom>
          <a:noFill/>
          <a:ln w="9525">
            <a:noFill/>
            <a:miter lim="800000"/>
            <a:headEnd/>
            <a:tailEnd/>
          </a:ln>
        </p:spPr>
      </p:pic>
    </p:spTree>
  </p:cSld>
  <p:clrMapOvr>
    <a:masterClrMapping/>
  </p:clrMapOvr>
  <p:transition advClick="0" advTm="10000">
    <p:wheel spokes="3"/>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627534"/>
            <a:ext cx="8229600" cy="936104"/>
          </a:xfrm>
        </p:spPr>
        <p:txBody>
          <a:bodyPr>
            <a:normAutofit fontScale="90000"/>
          </a:bodyPr>
          <a:lstStyle/>
          <a:p>
            <a:r>
              <a:rPr lang="fr-FR" dirty="0" smtClean="0"/>
              <a:t>Physique-Chimie - Visa pour la prépa 2021-2022: MPSI-PCSI-MP2I-PTSI-TSI-BCPST (2021-2022)</a:t>
            </a:r>
            <a:br>
              <a:rPr lang="fr-FR" dirty="0" smtClean="0"/>
            </a:br>
            <a:endParaRPr lang="fr-FR" dirty="0"/>
          </a:p>
        </p:txBody>
      </p:sp>
      <p:sp>
        <p:nvSpPr>
          <p:cNvPr id="3" name="Espace réservé du contenu 2"/>
          <p:cNvSpPr>
            <a:spLocks noGrp="1"/>
          </p:cNvSpPr>
          <p:nvPr>
            <p:ph idx="1"/>
          </p:nvPr>
        </p:nvSpPr>
        <p:spPr>
          <a:xfrm>
            <a:off x="3851920" y="1633110"/>
            <a:ext cx="4834880" cy="3510390"/>
          </a:xfrm>
        </p:spPr>
        <p:txBody>
          <a:bodyPr>
            <a:normAutofit fontScale="47500" lnSpcReduction="20000"/>
          </a:bodyPr>
          <a:lstStyle/>
          <a:p>
            <a:r>
              <a:rPr lang="fr-FR" dirty="0" smtClean="0"/>
              <a:t/>
            </a:r>
            <a:br>
              <a:rPr lang="fr-FR" dirty="0" smtClean="0"/>
            </a:br>
            <a:r>
              <a:rPr lang="fr-FR" dirty="0" smtClean="0"/>
              <a:t>Vous souhaitez préparer votre entrée en prépa au cours de votre année de Terminale ? Vous êtes en prépa et vous pensez avoir des lacunes sur le programme du lycée ?</a:t>
            </a:r>
            <a:br>
              <a:rPr lang="fr-FR" dirty="0" smtClean="0"/>
            </a:br>
            <a:r>
              <a:rPr lang="fr-FR" dirty="0" smtClean="0"/>
              <a:t>Ce court ouvrage vous aidera à maîtriser tous les pré-requis en physique et en chimie.</a:t>
            </a:r>
          </a:p>
          <a:p>
            <a:r>
              <a:rPr lang="fr-FR" dirty="0" smtClean="0"/>
              <a:t>Il comporte un </a:t>
            </a:r>
            <a:r>
              <a:rPr lang="fr-FR" b="1" dirty="0" smtClean="0"/>
              <a:t>cours </a:t>
            </a:r>
            <a:r>
              <a:rPr lang="fr-FR" dirty="0" smtClean="0"/>
              <a:t>qui fait la synthèse des notions du lycée requises en prépa pour vous aider à démarrer votre année sur des bases solides. Il aborde "en douceur" les premières notions du programme.</a:t>
            </a:r>
          </a:p>
          <a:p>
            <a:r>
              <a:rPr lang="fr-FR" dirty="0" smtClean="0"/>
              <a:t>Vous y trouverez également un</a:t>
            </a:r>
            <a:r>
              <a:rPr lang="fr-FR" b="1" dirty="0" smtClean="0"/>
              <a:t> entraînement complet </a:t>
            </a:r>
            <a:r>
              <a:rPr lang="fr-FR" dirty="0" smtClean="0"/>
              <a:t>avec des tests de connaissances pour évaluer votre niveau et des exercices à difficulté progressive (avec leur corrigé détaillé) pour vous entraîner.</a:t>
            </a:r>
            <a:br>
              <a:rPr lang="fr-FR" dirty="0" smtClean="0"/>
            </a:br>
            <a:r>
              <a:rPr lang="fr-FR" dirty="0" smtClean="0"/>
              <a:t/>
            </a:r>
            <a:br>
              <a:rPr lang="fr-FR" dirty="0" smtClean="0"/>
            </a:br>
            <a:r>
              <a:rPr lang="fr-FR" dirty="0" smtClean="0"/>
              <a:t>Cette nouvelle édition intègre la </a:t>
            </a:r>
            <a:r>
              <a:rPr lang="fr-FR" b="1" dirty="0" smtClean="0"/>
              <a:t>nouvelle section MPII,</a:t>
            </a:r>
            <a:r>
              <a:rPr lang="fr-FR" dirty="0" smtClean="0"/>
              <a:t> et est conforme aux </a:t>
            </a:r>
            <a:r>
              <a:rPr lang="fr-FR" b="1" dirty="0" smtClean="0"/>
              <a:t>nouveaux programmes 2021</a:t>
            </a:r>
            <a:r>
              <a:rPr lang="fr-FR" dirty="0" smtClean="0"/>
              <a:t> des classes prépas.</a:t>
            </a:r>
          </a:p>
          <a:p>
            <a:endParaRPr lang="fr-FR" dirty="0"/>
          </a:p>
        </p:txBody>
      </p:sp>
      <p:pic>
        <p:nvPicPr>
          <p:cNvPr id="2050" name="Picture 2" descr="C:\Users\USER\Desktop\71eVEKhwfKS._SY342_.jpg"/>
          <p:cNvPicPr>
            <a:picLocks noChangeAspect="1" noChangeArrowheads="1"/>
          </p:cNvPicPr>
          <p:nvPr/>
        </p:nvPicPr>
        <p:blipFill>
          <a:blip r:embed="rId2" cstate="print"/>
          <a:srcRect/>
          <a:stretch>
            <a:fillRect/>
          </a:stretch>
        </p:blipFill>
        <p:spPr bwMode="auto">
          <a:xfrm>
            <a:off x="251520" y="1633110"/>
            <a:ext cx="3312368" cy="3510390"/>
          </a:xfrm>
          <a:prstGeom prst="rect">
            <a:avLst/>
          </a:prstGeom>
          <a:noFill/>
        </p:spPr>
      </p:pic>
    </p:spTree>
  </p:cSld>
  <p:clrMapOvr>
    <a:masterClrMapping/>
  </p:clrMapOvr>
  <p:transition advClick="0" advTm="10000">
    <p:wheel spokes="3"/>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560" y="267494"/>
            <a:ext cx="7772400" cy="971550"/>
          </a:xfrm>
        </p:spPr>
        <p:txBody>
          <a:bodyPr>
            <a:normAutofit fontScale="90000"/>
          </a:bodyPr>
          <a:lstStyle/>
          <a:p>
            <a:r>
              <a:rPr lang="en-US" sz="4000" b="1" dirty="0" err="1"/>
              <a:t>L'Intelligence</a:t>
            </a:r>
            <a:r>
              <a:rPr lang="en-US" sz="4000" b="1" dirty="0"/>
              <a:t> artificielle, </a:t>
            </a:r>
            <a:r>
              <a:rPr lang="en-US" sz="4000" b="1" dirty="0" err="1"/>
              <a:t>une</a:t>
            </a:r>
            <a:r>
              <a:rPr lang="en-US" sz="4000" b="1" dirty="0"/>
              <a:t> </a:t>
            </a:r>
            <a:r>
              <a:rPr lang="en-US" sz="4000" b="1" dirty="0" err="1"/>
              <a:t>révolution</a:t>
            </a:r>
            <a:endParaRPr lang="en-US" sz="4000" b="1" dirty="0"/>
          </a:p>
        </p:txBody>
      </p:sp>
      <p:sp>
        <p:nvSpPr>
          <p:cNvPr id="3075" name="Rectangle 3"/>
          <p:cNvSpPr>
            <a:spLocks noGrp="1" noChangeArrowheads="1"/>
          </p:cNvSpPr>
          <p:nvPr>
            <p:ph type="subTitle" idx="1"/>
          </p:nvPr>
        </p:nvSpPr>
        <p:spPr>
          <a:xfrm>
            <a:off x="2628901" y="1276350"/>
            <a:ext cx="6473825" cy="3780235"/>
          </a:xfrm>
        </p:spPr>
        <p:txBody>
          <a:bodyPr>
            <a:normAutofit fontScale="92500" lnSpcReduction="10000"/>
          </a:bodyPr>
          <a:lstStyle/>
          <a:p>
            <a:pPr>
              <a:lnSpc>
                <a:spcPct val="80000"/>
              </a:lnSpc>
            </a:pPr>
            <a:endParaRPr lang="en-US" sz="1800" dirty="0"/>
          </a:p>
          <a:p>
            <a:pPr>
              <a:lnSpc>
                <a:spcPct val="80000"/>
              </a:lnSpc>
            </a:pPr>
            <a:r>
              <a:rPr lang="en-US" sz="1800" dirty="0" err="1"/>
              <a:t>D'où</a:t>
            </a:r>
            <a:r>
              <a:rPr lang="en-US" sz="1800" dirty="0"/>
              <a:t> </a:t>
            </a:r>
            <a:r>
              <a:rPr lang="en-US" sz="1800" dirty="0" err="1"/>
              <a:t>vient</a:t>
            </a:r>
            <a:r>
              <a:rPr lang="en-US" sz="1800" dirty="0"/>
              <a:t> le </a:t>
            </a:r>
            <a:r>
              <a:rPr lang="en-US" sz="1800" dirty="0" err="1"/>
              <a:t>terme</a:t>
            </a:r>
            <a:r>
              <a:rPr lang="en-US" sz="1800" dirty="0"/>
              <a:t> « intelligence artificielle » ? </a:t>
            </a:r>
            <a:r>
              <a:rPr lang="en-US" sz="1800" dirty="0" err="1"/>
              <a:t>Peut</a:t>
            </a:r>
            <a:r>
              <a:rPr lang="en-US" sz="1800" dirty="0"/>
              <a:t>-on </a:t>
            </a:r>
            <a:r>
              <a:rPr lang="en-US" sz="1800" dirty="0" err="1"/>
              <a:t>vraiment</a:t>
            </a:r>
            <a:r>
              <a:rPr lang="en-US" sz="1800" dirty="0"/>
              <a:t> </a:t>
            </a:r>
            <a:r>
              <a:rPr lang="en-US" sz="1800" dirty="0" err="1"/>
              <a:t>parler</a:t>
            </a:r>
            <a:r>
              <a:rPr lang="en-US" sz="1800" dirty="0"/>
              <a:t> d'« intelligence artificielle » ? </a:t>
            </a:r>
            <a:r>
              <a:rPr lang="en-US" sz="1800" dirty="0" err="1"/>
              <a:t>Qu'est-ce</a:t>
            </a:r>
            <a:r>
              <a:rPr lang="en-US" sz="1800" dirty="0"/>
              <a:t> que le Big Data, le deep learning ou le machine learning ? L'intelligence artificielle </a:t>
            </a:r>
            <a:r>
              <a:rPr lang="en-US" sz="1800" dirty="0" err="1"/>
              <a:t>est-elle</a:t>
            </a:r>
            <a:r>
              <a:rPr lang="en-US" sz="1800" dirty="0"/>
              <a:t> nouvelle ? Que </a:t>
            </a:r>
            <a:r>
              <a:rPr lang="en-US" sz="1800" dirty="0" err="1"/>
              <a:t>va</a:t>
            </a:r>
            <a:r>
              <a:rPr lang="en-US" sz="1800" dirty="0"/>
              <a:t>-t-</a:t>
            </a:r>
            <a:r>
              <a:rPr lang="en-US" sz="1800" dirty="0" err="1"/>
              <a:t>elle</a:t>
            </a:r>
            <a:r>
              <a:rPr lang="en-US" sz="1800" dirty="0"/>
              <a:t> </a:t>
            </a:r>
            <a:r>
              <a:rPr lang="en-US" sz="1800" dirty="0" err="1"/>
              <a:t>réellement</a:t>
            </a:r>
            <a:r>
              <a:rPr lang="en-US" sz="1800" dirty="0"/>
              <a:t> changer dans </a:t>
            </a:r>
            <a:r>
              <a:rPr lang="en-US" sz="1800" dirty="0" err="1"/>
              <a:t>nos</a:t>
            </a:r>
            <a:r>
              <a:rPr lang="en-US" sz="1800" dirty="0"/>
              <a:t> vies ? </a:t>
            </a:r>
            <a:r>
              <a:rPr lang="en-US" sz="1800" dirty="0" err="1"/>
              <a:t>Faut-il</a:t>
            </a:r>
            <a:r>
              <a:rPr lang="en-US" sz="1800" dirty="0"/>
              <a:t> en </a:t>
            </a:r>
            <a:r>
              <a:rPr lang="en-US" sz="1800" dirty="0" err="1"/>
              <a:t>avoir</a:t>
            </a:r>
            <a:r>
              <a:rPr lang="en-US" sz="1800" dirty="0"/>
              <a:t> </a:t>
            </a:r>
            <a:r>
              <a:rPr lang="en-US" sz="1800" dirty="0" err="1"/>
              <a:t>peur</a:t>
            </a:r>
            <a:r>
              <a:rPr lang="en-US" sz="1800" dirty="0"/>
              <a:t> ?</a:t>
            </a:r>
          </a:p>
          <a:p>
            <a:pPr>
              <a:lnSpc>
                <a:spcPct val="80000"/>
              </a:lnSpc>
            </a:pPr>
            <a:r>
              <a:rPr lang="en-US" sz="1800" dirty="0"/>
              <a:t>En ce début de </a:t>
            </a:r>
            <a:r>
              <a:rPr lang="en-US" sz="1800" dirty="0" err="1"/>
              <a:t>xxie</a:t>
            </a:r>
            <a:r>
              <a:rPr lang="en-US" sz="1800" dirty="0"/>
              <a:t> siècle, l'intelligence artificielle </a:t>
            </a:r>
            <a:r>
              <a:rPr lang="en-US" sz="1800" dirty="0" err="1"/>
              <a:t>semble</a:t>
            </a:r>
            <a:r>
              <a:rPr lang="en-US" sz="1800" dirty="0"/>
              <a:t> </a:t>
            </a:r>
            <a:r>
              <a:rPr lang="en-US" sz="1800" dirty="0" err="1"/>
              <a:t>être</a:t>
            </a:r>
            <a:r>
              <a:rPr lang="en-US" sz="1800" dirty="0"/>
              <a:t> de </a:t>
            </a:r>
            <a:r>
              <a:rPr lang="en-US" sz="1800" dirty="0" err="1"/>
              <a:t>tous</a:t>
            </a:r>
            <a:r>
              <a:rPr lang="en-US" sz="1800" dirty="0"/>
              <a:t> les </a:t>
            </a:r>
            <a:r>
              <a:rPr lang="en-US" sz="1800" dirty="0" err="1"/>
              <a:t>débats</a:t>
            </a:r>
            <a:r>
              <a:rPr lang="en-US" sz="1800" dirty="0"/>
              <a:t> et </a:t>
            </a:r>
            <a:r>
              <a:rPr lang="en-US" sz="1800" dirty="0" err="1"/>
              <a:t>alimenter</a:t>
            </a:r>
            <a:r>
              <a:rPr lang="en-US" sz="1800" dirty="0"/>
              <a:t> </a:t>
            </a:r>
            <a:r>
              <a:rPr lang="en-US" sz="1800" dirty="0" err="1"/>
              <a:t>tous</a:t>
            </a:r>
            <a:r>
              <a:rPr lang="en-US" sz="1800" dirty="0"/>
              <a:t> les </a:t>
            </a:r>
            <a:r>
              <a:rPr lang="en-US" sz="1800" dirty="0" err="1"/>
              <a:t>catastrophismes</a:t>
            </a:r>
            <a:r>
              <a:rPr lang="en-US" sz="1800" dirty="0"/>
              <a:t>. On nous </a:t>
            </a:r>
            <a:r>
              <a:rPr lang="en-US" sz="1800" dirty="0" err="1"/>
              <a:t>explique</a:t>
            </a:r>
            <a:r>
              <a:rPr lang="en-US" sz="1800" dirty="0"/>
              <a:t> qu'elle </a:t>
            </a:r>
            <a:r>
              <a:rPr lang="en-US" sz="1800" dirty="0" err="1"/>
              <a:t>pourrait</a:t>
            </a:r>
            <a:r>
              <a:rPr lang="en-US" sz="1800" dirty="0"/>
              <a:t> </a:t>
            </a:r>
            <a:r>
              <a:rPr lang="en-US" sz="1800" dirty="0" err="1"/>
              <a:t>bien</a:t>
            </a:r>
            <a:r>
              <a:rPr lang="en-US" sz="1800" dirty="0"/>
              <a:t> </a:t>
            </a:r>
            <a:r>
              <a:rPr lang="en-US" sz="1800" dirty="0" err="1"/>
              <a:t>prendre</a:t>
            </a:r>
            <a:r>
              <a:rPr lang="en-US" sz="1800" dirty="0"/>
              <a:t> la main </a:t>
            </a:r>
            <a:r>
              <a:rPr lang="en-US" sz="1800" dirty="0" err="1"/>
              <a:t>sur</a:t>
            </a:r>
            <a:r>
              <a:rPr lang="en-US" sz="1800" dirty="0"/>
              <a:t> l'humanité </a:t>
            </a:r>
            <a:r>
              <a:rPr lang="en-US" sz="1800" dirty="0" err="1"/>
              <a:t>voire</a:t>
            </a:r>
            <a:r>
              <a:rPr lang="en-US" sz="1800" dirty="0"/>
              <a:t> </a:t>
            </a:r>
            <a:r>
              <a:rPr lang="en-US" sz="1800" dirty="0" err="1"/>
              <a:t>s'en</a:t>
            </a:r>
            <a:r>
              <a:rPr lang="en-US" sz="1800" dirty="0"/>
              <a:t> </a:t>
            </a:r>
            <a:r>
              <a:rPr lang="en-US" sz="1800" dirty="0" err="1"/>
              <a:t>débarrasser</a:t>
            </a:r>
            <a:r>
              <a:rPr lang="en-US" sz="1800" dirty="0"/>
              <a:t> dans un </a:t>
            </a:r>
            <a:r>
              <a:rPr lang="en-US" sz="1800" dirty="0" err="1"/>
              <a:t>proche</a:t>
            </a:r>
            <a:r>
              <a:rPr lang="en-US" sz="1800" dirty="0"/>
              <a:t> avenir. </a:t>
            </a:r>
            <a:r>
              <a:rPr lang="en-US" sz="1800" dirty="0" err="1"/>
              <a:t>Mais</a:t>
            </a:r>
            <a:r>
              <a:rPr lang="en-US" sz="1800" dirty="0"/>
              <a:t> </a:t>
            </a:r>
            <a:r>
              <a:rPr lang="en-US" sz="1800" dirty="0" err="1"/>
              <a:t>elle</a:t>
            </a:r>
            <a:r>
              <a:rPr lang="en-US" sz="1800" dirty="0"/>
              <a:t> </a:t>
            </a:r>
            <a:r>
              <a:rPr lang="en-US" sz="1800" dirty="0" err="1"/>
              <a:t>est</a:t>
            </a:r>
            <a:r>
              <a:rPr lang="en-US" sz="1800" dirty="0"/>
              <a:t> aussi à </a:t>
            </a:r>
            <a:r>
              <a:rPr lang="en-US" sz="1800" dirty="0" err="1"/>
              <a:t>l'origine</a:t>
            </a:r>
            <a:r>
              <a:rPr lang="en-US" sz="1800" dirty="0"/>
              <a:t> de </a:t>
            </a:r>
            <a:r>
              <a:rPr lang="en-US" sz="1800" dirty="0" err="1"/>
              <a:t>progrès</a:t>
            </a:r>
            <a:r>
              <a:rPr lang="en-US" sz="1800" dirty="0"/>
              <a:t> techniques et </a:t>
            </a:r>
            <a:r>
              <a:rPr lang="en-US" sz="1800" dirty="0" err="1"/>
              <a:t>scientifiques</a:t>
            </a:r>
            <a:r>
              <a:rPr lang="en-US" sz="1800" dirty="0"/>
              <a:t> </a:t>
            </a:r>
            <a:r>
              <a:rPr lang="en-US" sz="1800" dirty="0" err="1"/>
              <a:t>remarquables</a:t>
            </a:r>
            <a:r>
              <a:rPr lang="en-US" sz="1800" dirty="0"/>
              <a:t> qui font </a:t>
            </a:r>
            <a:r>
              <a:rPr lang="en-US" sz="1800" dirty="0" err="1"/>
              <a:t>d'elle</a:t>
            </a:r>
            <a:r>
              <a:rPr lang="en-US" sz="1800" dirty="0"/>
              <a:t> un assistant </a:t>
            </a:r>
            <a:r>
              <a:rPr lang="en-US" sz="1800" dirty="0" err="1"/>
              <a:t>omniprésent</a:t>
            </a:r>
            <a:r>
              <a:rPr lang="en-US" sz="1800" dirty="0"/>
              <a:t> dans </a:t>
            </a:r>
            <a:r>
              <a:rPr lang="en-US" sz="1800" dirty="0" err="1"/>
              <a:t>nos</a:t>
            </a:r>
            <a:r>
              <a:rPr lang="en-US" sz="1800" dirty="0"/>
              <a:t> vies, </a:t>
            </a:r>
            <a:r>
              <a:rPr lang="en-US" sz="1800" dirty="0" err="1"/>
              <a:t>bien</a:t>
            </a:r>
            <a:r>
              <a:rPr lang="en-US" sz="1800" dirty="0"/>
              <a:t> </a:t>
            </a:r>
            <a:r>
              <a:rPr lang="en-US" sz="1800" dirty="0" err="1"/>
              <a:t>souvent</a:t>
            </a:r>
            <a:r>
              <a:rPr lang="en-US" sz="1800" dirty="0"/>
              <a:t> sans que nous y </a:t>
            </a:r>
            <a:r>
              <a:rPr lang="en-US" sz="1800" dirty="0" err="1"/>
              <a:t>prêtions</a:t>
            </a:r>
            <a:r>
              <a:rPr lang="en-US" sz="1800" dirty="0"/>
              <a:t> attention. </a:t>
            </a:r>
            <a:r>
              <a:rPr lang="en-US" sz="1800" dirty="0" err="1"/>
              <a:t>Cet</a:t>
            </a:r>
            <a:r>
              <a:rPr lang="en-US" sz="1800" dirty="0"/>
              <a:t> </a:t>
            </a:r>
            <a:r>
              <a:rPr lang="en-US" sz="1800" dirty="0" err="1"/>
              <a:t>ouvrage</a:t>
            </a:r>
            <a:r>
              <a:rPr lang="en-US" sz="1800" dirty="0"/>
              <a:t> ne vous propose pas de </a:t>
            </a:r>
            <a:r>
              <a:rPr lang="en-US" sz="1800" dirty="0" err="1"/>
              <a:t>prendre</a:t>
            </a:r>
            <a:r>
              <a:rPr lang="en-US" sz="1800" dirty="0"/>
              <a:t> </a:t>
            </a:r>
            <a:r>
              <a:rPr lang="en-US" sz="1800" dirty="0" err="1"/>
              <a:t>parti</a:t>
            </a:r>
            <a:r>
              <a:rPr lang="en-US" sz="1800" dirty="0"/>
              <a:t> pour ou </a:t>
            </a:r>
            <a:r>
              <a:rPr lang="en-US" sz="1800" dirty="0" err="1"/>
              <a:t>contre</a:t>
            </a:r>
            <a:r>
              <a:rPr lang="en-US" sz="1800" dirty="0"/>
              <a:t> l'intelligence artificielle </a:t>
            </a:r>
            <a:r>
              <a:rPr lang="en-US" sz="1800" dirty="0" err="1"/>
              <a:t>mais</a:t>
            </a:r>
            <a:r>
              <a:rPr lang="en-US" sz="1800" dirty="0"/>
              <a:t> vous </a:t>
            </a:r>
            <a:r>
              <a:rPr lang="en-US" sz="1800" dirty="0" err="1"/>
              <a:t>donnera</a:t>
            </a:r>
            <a:r>
              <a:rPr lang="en-US" sz="1800" dirty="0"/>
              <a:t> </a:t>
            </a:r>
            <a:r>
              <a:rPr lang="en-US" sz="1800" dirty="0" err="1"/>
              <a:t>toutes</a:t>
            </a:r>
            <a:r>
              <a:rPr lang="en-US" sz="1800" dirty="0"/>
              <a:t> les </a:t>
            </a:r>
            <a:r>
              <a:rPr lang="en-US" sz="1800" dirty="0" err="1"/>
              <a:t>clés</a:t>
            </a:r>
            <a:r>
              <a:rPr lang="en-US" sz="1800" dirty="0"/>
              <a:t> pour </a:t>
            </a:r>
            <a:r>
              <a:rPr lang="en-US" sz="1800" dirty="0" err="1"/>
              <a:t>mieux</a:t>
            </a:r>
            <a:r>
              <a:rPr lang="en-US" sz="1800" dirty="0"/>
              <a:t> la comprendre et vous en faire </a:t>
            </a:r>
            <a:r>
              <a:rPr lang="en-US" sz="1800" dirty="0" err="1"/>
              <a:t>une</a:t>
            </a:r>
            <a:r>
              <a:rPr lang="en-US" sz="1800" dirty="0"/>
              <a:t> opinion </a:t>
            </a:r>
            <a:r>
              <a:rPr lang="en-US" sz="1800" dirty="0" err="1"/>
              <a:t>informée</a:t>
            </a:r>
            <a:r>
              <a:rPr lang="en-US" sz="1800" dirty="0"/>
              <a:t>.</a:t>
            </a:r>
          </a:p>
          <a:p>
            <a:pPr>
              <a:lnSpc>
                <a:spcPct val="80000"/>
              </a:lnSpc>
            </a:pPr>
            <a:r>
              <a:rPr lang="en-US" sz="1800" dirty="0"/>
              <a:t>Entre science, fiction et marketing, l'intelligence artificielle </a:t>
            </a:r>
            <a:r>
              <a:rPr lang="en-US" sz="1800" dirty="0" err="1"/>
              <a:t>est-elle</a:t>
            </a:r>
            <a:r>
              <a:rPr lang="en-US" sz="1800" dirty="0"/>
              <a:t> </a:t>
            </a:r>
            <a:r>
              <a:rPr lang="en-US" sz="1800" dirty="0" err="1"/>
              <a:t>vraiment</a:t>
            </a:r>
            <a:r>
              <a:rPr lang="en-US" sz="1800" dirty="0"/>
              <a:t> </a:t>
            </a:r>
            <a:r>
              <a:rPr lang="en-US" sz="1800" dirty="0" err="1"/>
              <a:t>cette</a:t>
            </a:r>
            <a:r>
              <a:rPr lang="en-US" sz="1800" dirty="0"/>
              <a:t> </a:t>
            </a:r>
            <a:r>
              <a:rPr lang="en-US" sz="1800" dirty="0" err="1"/>
              <a:t>révolution</a:t>
            </a:r>
            <a:r>
              <a:rPr lang="en-US" sz="1800" dirty="0"/>
              <a:t> que </a:t>
            </a:r>
            <a:r>
              <a:rPr lang="en-US" sz="1800" dirty="0" err="1"/>
              <a:t>certains</a:t>
            </a:r>
            <a:r>
              <a:rPr lang="en-US" sz="1800" dirty="0"/>
              <a:t> </a:t>
            </a:r>
            <a:r>
              <a:rPr lang="en-US" sz="1800" dirty="0" err="1"/>
              <a:t>redoutent</a:t>
            </a:r>
            <a:r>
              <a:rPr lang="en-US" sz="1800" dirty="0"/>
              <a:t> et que </a:t>
            </a:r>
            <a:r>
              <a:rPr lang="en-US" sz="1800" dirty="0" err="1"/>
              <a:t>d'autres</a:t>
            </a:r>
            <a:r>
              <a:rPr lang="en-US" sz="1800" dirty="0"/>
              <a:t> </a:t>
            </a:r>
            <a:r>
              <a:rPr lang="en-US" sz="1800" dirty="0" err="1"/>
              <a:t>espèrent</a:t>
            </a:r>
            <a:r>
              <a:rPr lang="en-US" sz="1800" dirty="0"/>
              <a:t> ?</a:t>
            </a:r>
          </a:p>
        </p:txBody>
      </p:sp>
      <p:pic>
        <p:nvPicPr>
          <p:cNvPr id="3076" name="Picture 4" descr="61+WN8dMnLL._SY342_"/>
          <p:cNvPicPr>
            <a:picLocks noChangeAspect="1" noChangeArrowheads="1"/>
          </p:cNvPicPr>
          <p:nvPr/>
        </p:nvPicPr>
        <p:blipFill>
          <a:blip r:embed="rId2" cstate="print"/>
          <a:srcRect/>
          <a:stretch>
            <a:fillRect/>
          </a:stretch>
        </p:blipFill>
        <p:spPr bwMode="auto">
          <a:xfrm>
            <a:off x="107951" y="1491854"/>
            <a:ext cx="2447925" cy="3523059"/>
          </a:xfrm>
          <a:prstGeom prst="rect">
            <a:avLst/>
          </a:prstGeom>
          <a:noFill/>
          <a:ln w="9525">
            <a:noFill/>
            <a:miter lim="800000"/>
            <a:headEnd/>
            <a:tailEnd/>
          </a:ln>
        </p:spPr>
      </p:pic>
    </p:spTree>
  </p:cSld>
  <p:clrMapOvr>
    <a:masterClrMapping/>
  </p:clrMapOvr>
  <p:transition advClick="0" advTm="10000">
    <p:wheel spokes="3"/>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27088" y="-74544"/>
            <a:ext cx="7772400" cy="863204"/>
          </a:xfrm>
        </p:spPr>
        <p:txBody>
          <a:bodyPr/>
          <a:lstStyle/>
          <a:p>
            <a:r>
              <a:rPr lang="en-US" b="1" dirty="0"/>
              <a:t>LTE for Public Safety</a:t>
            </a:r>
          </a:p>
        </p:txBody>
      </p:sp>
      <p:sp>
        <p:nvSpPr>
          <p:cNvPr id="3075" name="Rectangle 3"/>
          <p:cNvSpPr>
            <a:spLocks noGrp="1" noChangeArrowheads="1"/>
          </p:cNvSpPr>
          <p:nvPr>
            <p:ph type="subTitle" idx="1"/>
          </p:nvPr>
        </p:nvSpPr>
        <p:spPr>
          <a:xfrm>
            <a:off x="2844800" y="1059656"/>
            <a:ext cx="6191250" cy="3996929"/>
          </a:xfrm>
        </p:spPr>
        <p:txBody>
          <a:bodyPr>
            <a:normAutofit fontScale="92500" lnSpcReduction="20000"/>
          </a:bodyPr>
          <a:lstStyle/>
          <a:p>
            <a:r>
              <a:rPr lang="en-US" sz="2400"/>
              <a:t>The aim of the book is to educate government agencies, operators, vendors and other regulatory institutions how LTE can be deployed to serve public safety market and offer regulatory / public safety features. It is written in such a way that it can be understood by both technical and non-technical personnel with just introductory knowledge in wireless communication. Some sections and chapters about public safety services offered by LTE network are intended to be understood by anyone with no knowledge in wireless communication.</a:t>
            </a:r>
          </a:p>
        </p:txBody>
      </p:sp>
      <p:pic>
        <p:nvPicPr>
          <p:cNvPr id="3076" name="Picture 4" descr="51oqOa8jShL._SY342_"/>
          <p:cNvPicPr>
            <a:picLocks noChangeAspect="1" noChangeArrowheads="1"/>
          </p:cNvPicPr>
          <p:nvPr/>
        </p:nvPicPr>
        <p:blipFill>
          <a:blip r:embed="rId2" cstate="print"/>
          <a:srcRect/>
          <a:stretch>
            <a:fillRect/>
          </a:stretch>
        </p:blipFill>
        <p:spPr bwMode="auto">
          <a:xfrm>
            <a:off x="180975" y="1113235"/>
            <a:ext cx="2520950" cy="3942159"/>
          </a:xfrm>
          <a:prstGeom prst="rect">
            <a:avLst/>
          </a:prstGeom>
          <a:noFill/>
          <a:ln w="9525">
            <a:noFill/>
            <a:miter lim="800000"/>
            <a:headEnd/>
            <a:tailEnd/>
          </a:ln>
        </p:spPr>
      </p:pic>
    </p:spTree>
  </p:cSld>
  <p:clrMapOvr>
    <a:masterClrMapping/>
  </p:clrMapOvr>
  <p:transition advClick="0" advTm="10000">
    <p:wheel spokes="3"/>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27584" y="267494"/>
            <a:ext cx="7772400" cy="1102519"/>
          </a:xfrm>
        </p:spPr>
        <p:txBody>
          <a:bodyPr>
            <a:normAutofit fontScale="90000"/>
          </a:bodyPr>
          <a:lstStyle/>
          <a:p>
            <a:r>
              <a:rPr lang="en-US" sz="3200" b="1" dirty="0"/>
              <a:t>Particles and Nuclei An Introduction to the Physical Concepts</a:t>
            </a:r>
          </a:p>
        </p:txBody>
      </p:sp>
      <p:sp>
        <p:nvSpPr>
          <p:cNvPr id="3075" name="Rectangle 3"/>
          <p:cNvSpPr>
            <a:spLocks noGrp="1" noChangeArrowheads="1"/>
          </p:cNvSpPr>
          <p:nvPr>
            <p:ph type="subTitle" idx="1"/>
          </p:nvPr>
        </p:nvSpPr>
        <p:spPr>
          <a:xfrm>
            <a:off x="2555776" y="1347614"/>
            <a:ext cx="6267450" cy="3673079"/>
          </a:xfrm>
        </p:spPr>
        <p:txBody>
          <a:bodyPr>
            <a:normAutofit fontScale="92500" lnSpcReduction="10000"/>
          </a:bodyPr>
          <a:lstStyle/>
          <a:p>
            <a:pPr>
              <a:lnSpc>
                <a:spcPct val="80000"/>
              </a:lnSpc>
            </a:pPr>
            <a:endParaRPr lang="en-US" sz="1400"/>
          </a:p>
          <a:p>
            <a:pPr>
              <a:lnSpc>
                <a:spcPct val="80000"/>
              </a:lnSpc>
            </a:pPr>
            <a:r>
              <a:rPr lang="en-US" sz="1400"/>
              <a:t>This well-known introductory textbook gives a uniform presentation of nuclear and particle physics from an experimental point of view.The first part, Analysis, is devoted to disentangling the substructure of matter. This part shows that experiments designed to uncover the substructures of nuclei and nucleons have a similar conceptual basis, and lead to the present picture of all matter being constructed from a small number of elementary building blocks and a small number of fundamental interactions.</a:t>
            </a:r>
          </a:p>
          <a:p>
            <a:pPr>
              <a:lnSpc>
                <a:spcPct val="80000"/>
              </a:lnSpc>
            </a:pPr>
            <a:r>
              <a:rPr lang="en-US" sz="1400"/>
              <a:t>The second part, Synthesis, shows how the elementary particles may be combined to build hadrons and nuclei. The fundamental interactions, which are responsible for the forces in all systems, become less and less evident in increasingly complex systems. Such systems are in fact dominated by many-body phenomena. A section on neutrino oscillations and one on nuclear matter at high temperatures bridge the field of "nuclear and particle physics" and "modem astrophysics and cosmology.</a:t>
            </a:r>
          </a:p>
          <a:p>
            <a:pPr>
              <a:lnSpc>
                <a:spcPct val="80000"/>
              </a:lnSpc>
            </a:pPr>
            <a:r>
              <a:rPr lang="en-US" sz="1400"/>
              <a:t>The seventh revised and extended edition includes new material, in particular the experimental verification of the Higgs particle at the LHC, recent results in neutrino physics, the violation of CP-symmetry in the decay of neutral B-mesons, the experimental investigations of the nucleon's spin structure and outstanding results of the HERA experiments in deep-inelastic electron- and positron-proton scattering. The concise text is based on lectures held at the University of Heidelberg and includes numerous exercises with worked answers. It has been translated into several languages and has become a standard reference for advanced undergraduate and graduate courses.</a:t>
            </a:r>
          </a:p>
        </p:txBody>
      </p:sp>
      <p:pic>
        <p:nvPicPr>
          <p:cNvPr id="3076" name="Picture 4" descr="61ruAxuVHlL._SY342_"/>
          <p:cNvPicPr>
            <a:picLocks noChangeAspect="1" noChangeArrowheads="1"/>
          </p:cNvPicPr>
          <p:nvPr/>
        </p:nvPicPr>
        <p:blipFill>
          <a:blip r:embed="rId2" cstate="print"/>
          <a:srcRect/>
          <a:stretch>
            <a:fillRect/>
          </a:stretch>
        </p:blipFill>
        <p:spPr bwMode="auto">
          <a:xfrm>
            <a:off x="180976" y="1221582"/>
            <a:ext cx="2162175" cy="3793331"/>
          </a:xfrm>
          <a:prstGeom prst="rect">
            <a:avLst/>
          </a:prstGeom>
          <a:noFill/>
          <a:ln w="9525">
            <a:noFill/>
            <a:miter lim="800000"/>
            <a:headEnd/>
            <a:tailEnd/>
          </a:ln>
        </p:spPr>
      </p:pic>
    </p:spTree>
  </p:cSld>
  <p:clrMapOvr>
    <a:masterClrMapping/>
  </p:clrMapOvr>
  <p:transition advClick="0" advTm="10000">
    <p:wheel spokes="3"/>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27088" y="88107"/>
            <a:ext cx="7772400" cy="1102519"/>
          </a:xfrm>
        </p:spPr>
        <p:txBody>
          <a:bodyPr>
            <a:normAutofit fontScale="90000"/>
          </a:bodyPr>
          <a:lstStyle/>
          <a:p>
            <a:r>
              <a:rPr lang="en-US" sz="3200" b="1"/>
              <a:t>Solar Surveyors Observing the Sun from Space (Springer Praxis Books)</a:t>
            </a:r>
          </a:p>
        </p:txBody>
      </p:sp>
      <p:sp>
        <p:nvSpPr>
          <p:cNvPr id="3075" name="Rectangle 3"/>
          <p:cNvSpPr>
            <a:spLocks noGrp="1" noChangeArrowheads="1"/>
          </p:cNvSpPr>
          <p:nvPr>
            <p:ph type="subTitle" idx="1"/>
          </p:nvPr>
        </p:nvSpPr>
        <p:spPr>
          <a:xfrm>
            <a:off x="2557463" y="1276350"/>
            <a:ext cx="6545262" cy="3725466"/>
          </a:xfrm>
        </p:spPr>
        <p:txBody>
          <a:bodyPr>
            <a:normAutofit fontScale="92500" lnSpcReduction="10000"/>
          </a:bodyPr>
          <a:lstStyle/>
          <a:p>
            <a:pPr>
              <a:lnSpc>
                <a:spcPct val="80000"/>
              </a:lnSpc>
            </a:pPr>
            <a:endParaRPr lang="en-US" sz="1600"/>
          </a:p>
          <a:p>
            <a:pPr>
              <a:lnSpc>
                <a:spcPct val="80000"/>
              </a:lnSpc>
            </a:pPr>
            <a:r>
              <a:rPr lang="en-US" sz="1600"/>
              <a:t>This is the story of humankind’s quest over centuries to learn the true nature of the most dominant object in our Solar System: the Sun.</a:t>
            </a:r>
          </a:p>
          <a:p>
            <a:pPr>
              <a:lnSpc>
                <a:spcPct val="80000"/>
              </a:lnSpc>
            </a:pPr>
            <a:r>
              <a:rPr lang="en-US" sz="1600"/>
              <a:t>Award-winning science writer Peter Bond describes in detail how our ideas about the Sun have changed over the millennia, starting with the simple observations of classical astronomy and continuing through telescopic observations to the age of nuclear physics. He shows how we discovered the Sun’s basic characteristics – its distance, size, temperature and composition – and then describes how, with evermore sophisticated instruments, we have learned about the Sun’s enormous energy output, its atmosphere and the explosive eruptions that blast clouds of magnetized gas and high-energy particles toward our world.Most of this book focuses on the Space Age, when suborbital rockets and satellites have probed every aspect of our nearby star. Each of these missions is described in detail, with summaries of their objectives, spacecraft designs, scientific payloads and results. The book also looks forward, describing forthcoming missions that will shed new light on remaining solar mysteries, notably the source of the energy that heats the outer corona to millions of degrees.Richly illustrated with mission photos, design diagrams, and infocharts, this book is a fascinating read for anybody interested in the Sun and our attempts to unravel its secrets.</a:t>
            </a:r>
          </a:p>
        </p:txBody>
      </p:sp>
      <p:pic>
        <p:nvPicPr>
          <p:cNvPr id="3076" name="Picture 4" descr="6161xoYlHhL._SY342_"/>
          <p:cNvPicPr>
            <a:picLocks noChangeAspect="1" noChangeArrowheads="1"/>
          </p:cNvPicPr>
          <p:nvPr/>
        </p:nvPicPr>
        <p:blipFill>
          <a:blip r:embed="rId2" cstate="print"/>
          <a:srcRect/>
          <a:stretch>
            <a:fillRect/>
          </a:stretch>
        </p:blipFill>
        <p:spPr bwMode="auto">
          <a:xfrm>
            <a:off x="180976" y="1276350"/>
            <a:ext cx="2276475" cy="3671888"/>
          </a:xfrm>
          <a:prstGeom prst="rect">
            <a:avLst/>
          </a:prstGeom>
          <a:noFill/>
          <a:ln w="9525">
            <a:noFill/>
            <a:miter lim="800000"/>
            <a:headEnd/>
            <a:tailEnd/>
          </a:ln>
        </p:spPr>
      </p:pic>
    </p:spTree>
  </p:cSld>
  <p:clrMapOvr>
    <a:masterClrMapping/>
  </p:clrMapOvr>
  <p:transition advClick="0" advTm="10000">
    <p:wheel spokes="3"/>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3568" y="555526"/>
            <a:ext cx="7772400" cy="1102519"/>
          </a:xfrm>
        </p:spPr>
        <p:txBody>
          <a:bodyPr>
            <a:normAutofit fontScale="90000"/>
          </a:bodyPr>
          <a:lstStyle/>
          <a:p>
            <a:r>
              <a:rPr lang="en-US" sz="4000" dirty="0" err="1"/>
              <a:t>Traitement</a:t>
            </a:r>
            <a:r>
              <a:rPr lang="en-US" sz="4000" dirty="0"/>
              <a:t> </a:t>
            </a:r>
            <a:r>
              <a:rPr lang="en-US" sz="4000" dirty="0" err="1"/>
              <a:t>numérique</a:t>
            </a:r>
            <a:r>
              <a:rPr lang="en-US" sz="4000" dirty="0"/>
              <a:t> du signal </a:t>
            </a:r>
            <a:br>
              <a:rPr lang="en-US" sz="4000" dirty="0"/>
            </a:br>
            <a:endParaRPr lang="en-US" sz="4000" dirty="0"/>
          </a:p>
        </p:txBody>
      </p:sp>
      <p:sp>
        <p:nvSpPr>
          <p:cNvPr id="3075" name="Rectangle 3"/>
          <p:cNvSpPr>
            <a:spLocks noGrp="1" noChangeArrowheads="1"/>
          </p:cNvSpPr>
          <p:nvPr>
            <p:ph type="subTitle" idx="1"/>
          </p:nvPr>
        </p:nvSpPr>
        <p:spPr>
          <a:xfrm>
            <a:off x="2700338" y="1276350"/>
            <a:ext cx="6400800" cy="3725466"/>
          </a:xfrm>
        </p:spPr>
        <p:txBody>
          <a:bodyPr>
            <a:normAutofit fontScale="92500" lnSpcReduction="10000"/>
          </a:bodyPr>
          <a:lstStyle/>
          <a:p>
            <a:pPr>
              <a:lnSpc>
                <a:spcPct val="80000"/>
              </a:lnSpc>
            </a:pPr>
            <a:r>
              <a:rPr lang="en-US" sz="2400" dirty="0"/>
              <a:t>Les techniques </a:t>
            </a:r>
            <a:r>
              <a:rPr lang="en-US" sz="2400" dirty="0" err="1"/>
              <a:t>numériques</a:t>
            </a:r>
            <a:r>
              <a:rPr lang="en-US" sz="2400" dirty="0"/>
              <a:t> </a:t>
            </a:r>
            <a:r>
              <a:rPr lang="en-US" sz="2400" dirty="0" err="1"/>
              <a:t>apportent</a:t>
            </a:r>
            <a:r>
              <a:rPr lang="en-US" sz="2400" dirty="0"/>
              <a:t> dans le </a:t>
            </a:r>
            <a:r>
              <a:rPr lang="en-US" sz="2400" dirty="0" err="1"/>
              <a:t>domaine</a:t>
            </a:r>
            <a:r>
              <a:rPr lang="en-US" sz="2400" dirty="0"/>
              <a:t> du </a:t>
            </a:r>
            <a:r>
              <a:rPr lang="en-US" sz="2400" dirty="0" err="1"/>
              <a:t>traitement</a:t>
            </a:r>
            <a:r>
              <a:rPr lang="en-US" sz="2400" dirty="0"/>
              <a:t> du signal des </a:t>
            </a:r>
            <a:r>
              <a:rPr lang="en-US" sz="2400" dirty="0" err="1"/>
              <a:t>possibilités</a:t>
            </a:r>
            <a:r>
              <a:rPr lang="en-US" sz="2400" dirty="0"/>
              <a:t> </a:t>
            </a:r>
            <a:r>
              <a:rPr lang="en-US" sz="2400" dirty="0" err="1"/>
              <a:t>prodigieuses</a:t>
            </a:r>
            <a:r>
              <a:rPr lang="en-US" sz="2400" dirty="0"/>
              <a:t>. </a:t>
            </a:r>
            <a:r>
              <a:rPr lang="en-US" sz="2400" dirty="0" err="1"/>
              <a:t>Cependant</a:t>
            </a:r>
            <a:r>
              <a:rPr lang="en-US" sz="2400" dirty="0"/>
              <a:t>, </a:t>
            </a:r>
            <a:r>
              <a:rPr lang="en-US" sz="2400" dirty="0" err="1"/>
              <a:t>elles</a:t>
            </a:r>
            <a:r>
              <a:rPr lang="en-US" sz="2400" dirty="0"/>
              <a:t> </a:t>
            </a:r>
            <a:r>
              <a:rPr lang="en-US" sz="2400" dirty="0" err="1"/>
              <a:t>présentent</a:t>
            </a:r>
            <a:r>
              <a:rPr lang="en-US" sz="2400" dirty="0"/>
              <a:t> un certain </a:t>
            </a:r>
            <a:r>
              <a:rPr lang="en-US" sz="2400" dirty="0" err="1"/>
              <a:t>degré</a:t>
            </a:r>
            <a:r>
              <a:rPr lang="en-US" sz="2400" dirty="0"/>
              <a:t> </a:t>
            </a:r>
            <a:r>
              <a:rPr lang="en-US" sz="2400" dirty="0" err="1"/>
              <a:t>d’abstraction</a:t>
            </a:r>
            <a:r>
              <a:rPr lang="en-US" sz="2400" dirty="0"/>
              <a:t> et </a:t>
            </a:r>
            <a:r>
              <a:rPr lang="en-US" sz="2400" dirty="0" err="1"/>
              <a:t>leur</a:t>
            </a:r>
            <a:r>
              <a:rPr lang="en-US" sz="2400" dirty="0"/>
              <a:t> application aux </a:t>
            </a:r>
            <a:r>
              <a:rPr lang="en-US" sz="2400" dirty="0" err="1"/>
              <a:t>cas</a:t>
            </a:r>
            <a:r>
              <a:rPr lang="en-US" sz="2400" dirty="0"/>
              <a:t> </a:t>
            </a:r>
            <a:r>
              <a:rPr lang="en-US" sz="2400" dirty="0" err="1"/>
              <a:t>concrets</a:t>
            </a:r>
            <a:r>
              <a:rPr lang="en-US" sz="2400" dirty="0"/>
              <a:t> </a:t>
            </a:r>
            <a:r>
              <a:rPr lang="en-US" sz="2400" dirty="0" err="1"/>
              <a:t>requiert</a:t>
            </a:r>
            <a:r>
              <a:rPr lang="en-US" sz="2400" dirty="0"/>
              <a:t> des </a:t>
            </a:r>
            <a:r>
              <a:rPr lang="en-US" sz="2400" dirty="0" err="1"/>
              <a:t>connaissances</a:t>
            </a:r>
            <a:r>
              <a:rPr lang="en-US" sz="2400" dirty="0"/>
              <a:t> </a:t>
            </a:r>
            <a:r>
              <a:rPr lang="en-US" sz="2400" dirty="0" err="1"/>
              <a:t>théoriques</a:t>
            </a:r>
            <a:r>
              <a:rPr lang="en-US" sz="2400" dirty="0"/>
              <a:t> qui </a:t>
            </a:r>
            <a:r>
              <a:rPr lang="en-US" sz="2400" dirty="0" err="1"/>
              <a:t>peuvent</a:t>
            </a:r>
            <a:r>
              <a:rPr lang="en-US" sz="2400" dirty="0"/>
              <a:t> </a:t>
            </a:r>
            <a:r>
              <a:rPr lang="en-US" sz="2400" dirty="0" err="1"/>
              <a:t>représenter</a:t>
            </a:r>
            <a:r>
              <a:rPr lang="en-US" sz="2400" dirty="0"/>
              <a:t> un obstacle. </a:t>
            </a:r>
            <a:r>
              <a:rPr lang="en-US" sz="2400" dirty="0" err="1"/>
              <a:t>L’ambition</a:t>
            </a:r>
            <a:r>
              <a:rPr lang="en-US" sz="2400" dirty="0"/>
              <a:t> de </a:t>
            </a:r>
            <a:r>
              <a:rPr lang="en-US" sz="2400" dirty="0" err="1"/>
              <a:t>cet</a:t>
            </a:r>
            <a:r>
              <a:rPr lang="en-US" sz="2400" dirty="0"/>
              <a:t> </a:t>
            </a:r>
            <a:r>
              <a:rPr lang="en-US" sz="2400" dirty="0" err="1"/>
              <a:t>ouvrage</a:t>
            </a:r>
            <a:r>
              <a:rPr lang="en-US" sz="2400" dirty="0"/>
              <a:t> </a:t>
            </a:r>
            <a:r>
              <a:rPr lang="en-US" sz="2400" dirty="0" err="1"/>
              <a:t>est</a:t>
            </a:r>
            <a:r>
              <a:rPr lang="en-US" sz="2400" dirty="0"/>
              <a:t> de faire le lien entre la </a:t>
            </a:r>
            <a:r>
              <a:rPr lang="en-US" sz="2400" dirty="0" err="1"/>
              <a:t>théorie</a:t>
            </a:r>
            <a:r>
              <a:rPr lang="en-US" sz="2400" dirty="0"/>
              <a:t> et la </a:t>
            </a:r>
            <a:r>
              <a:rPr lang="en-US" sz="2400" dirty="0" err="1"/>
              <a:t>pratique</a:t>
            </a:r>
            <a:r>
              <a:rPr lang="en-US" sz="2400" dirty="0"/>
              <a:t>, et de </a:t>
            </a:r>
            <a:r>
              <a:rPr lang="en-US" sz="2400" dirty="0" err="1"/>
              <a:t>mettre</a:t>
            </a:r>
            <a:r>
              <a:rPr lang="en-US" sz="2400" dirty="0"/>
              <a:t> à la </a:t>
            </a:r>
            <a:r>
              <a:rPr lang="en-US" sz="2400" dirty="0" err="1"/>
              <a:t>portée</a:t>
            </a:r>
            <a:r>
              <a:rPr lang="en-US" sz="2400" dirty="0"/>
              <a:t> du plus grand </a:t>
            </a:r>
            <a:r>
              <a:rPr lang="en-US" sz="2400" dirty="0" err="1"/>
              <a:t>nombre</a:t>
            </a:r>
            <a:r>
              <a:rPr lang="en-US" sz="2400" dirty="0"/>
              <a:t> les </a:t>
            </a:r>
            <a:r>
              <a:rPr lang="en-US" sz="2400" dirty="0" err="1"/>
              <a:t>résultats</a:t>
            </a:r>
            <a:r>
              <a:rPr lang="en-US" sz="2400" dirty="0"/>
              <a:t> les plus </a:t>
            </a:r>
            <a:r>
              <a:rPr lang="en-US" sz="2400" dirty="0" err="1"/>
              <a:t>utiles</a:t>
            </a:r>
            <a:r>
              <a:rPr lang="en-US" sz="2400" dirty="0"/>
              <a:t> dans ce </a:t>
            </a:r>
            <a:r>
              <a:rPr lang="en-US" sz="2400" dirty="0" err="1"/>
              <a:t>domaine.Tenant</a:t>
            </a:r>
            <a:r>
              <a:rPr lang="en-US" sz="2400" dirty="0"/>
              <a:t> </a:t>
            </a:r>
            <a:r>
              <a:rPr lang="en-US" sz="2400" dirty="0" err="1"/>
              <a:t>compte</a:t>
            </a:r>
            <a:r>
              <a:rPr lang="en-US" sz="2400" dirty="0"/>
              <a:t> des techniques les plus </a:t>
            </a:r>
            <a:r>
              <a:rPr lang="en-US" sz="2400" dirty="0" err="1"/>
              <a:t>récentes</a:t>
            </a:r>
            <a:r>
              <a:rPr lang="en-US" sz="2400" dirty="0"/>
              <a:t>, </a:t>
            </a:r>
            <a:r>
              <a:rPr lang="en-US" sz="2400" dirty="0" err="1"/>
              <a:t>cette</a:t>
            </a:r>
            <a:r>
              <a:rPr lang="en-US" sz="2400" dirty="0"/>
              <a:t> </a:t>
            </a:r>
            <a:r>
              <a:rPr lang="en-US" sz="2400" dirty="0" err="1"/>
              <a:t>dixième</a:t>
            </a:r>
            <a:r>
              <a:rPr lang="en-US" sz="2400" dirty="0"/>
              <a:t> </a:t>
            </a:r>
            <a:r>
              <a:rPr lang="en-US" sz="2400" dirty="0" err="1"/>
              <a:t>édition</a:t>
            </a:r>
            <a:r>
              <a:rPr lang="en-US" sz="2400" dirty="0"/>
              <a:t> propose des applications </a:t>
            </a:r>
            <a:r>
              <a:rPr lang="en-US" sz="2400" dirty="0" err="1"/>
              <a:t>pratiques</a:t>
            </a:r>
            <a:r>
              <a:rPr lang="en-US" sz="2400" dirty="0"/>
              <a:t> et des </a:t>
            </a:r>
            <a:r>
              <a:rPr lang="en-US" sz="2400" dirty="0" err="1"/>
              <a:t>exercices</a:t>
            </a:r>
            <a:r>
              <a:rPr lang="en-US" sz="2400" dirty="0"/>
              <a:t> </a:t>
            </a:r>
            <a:r>
              <a:rPr lang="en-US" sz="2400" dirty="0" err="1"/>
              <a:t>corrigés</a:t>
            </a:r>
            <a:r>
              <a:rPr lang="en-US" sz="2400" dirty="0"/>
              <a:t> qui </a:t>
            </a:r>
            <a:r>
              <a:rPr lang="en-US" sz="2400" dirty="0" err="1"/>
              <a:t>permettront</a:t>
            </a:r>
            <a:r>
              <a:rPr lang="en-US" sz="2400" dirty="0"/>
              <a:t> au </a:t>
            </a:r>
            <a:r>
              <a:rPr lang="en-US" sz="2400" dirty="0" err="1"/>
              <a:t>lecteur</a:t>
            </a:r>
            <a:r>
              <a:rPr lang="en-US" sz="2400" dirty="0"/>
              <a:t> de </a:t>
            </a:r>
            <a:r>
              <a:rPr lang="en-US" sz="2400" dirty="0" err="1"/>
              <a:t>valider</a:t>
            </a:r>
            <a:r>
              <a:rPr lang="en-US" sz="2400" dirty="0"/>
              <a:t> de </a:t>
            </a:r>
            <a:r>
              <a:rPr lang="en-US" sz="2400" dirty="0" err="1"/>
              <a:t>manière</a:t>
            </a:r>
            <a:r>
              <a:rPr lang="en-US" sz="2400" dirty="0"/>
              <a:t> </a:t>
            </a:r>
            <a:r>
              <a:rPr lang="en-US" sz="2400" dirty="0" err="1"/>
              <a:t>concrète</a:t>
            </a:r>
            <a:r>
              <a:rPr lang="en-US" sz="2400" dirty="0"/>
              <a:t> </a:t>
            </a:r>
            <a:r>
              <a:rPr lang="en-US" sz="2400" dirty="0" err="1"/>
              <a:t>ses</a:t>
            </a:r>
            <a:r>
              <a:rPr lang="en-US" sz="2400" dirty="0"/>
              <a:t> </a:t>
            </a:r>
            <a:r>
              <a:rPr lang="en-US" sz="2400" dirty="0" err="1"/>
              <a:t>acquis</a:t>
            </a:r>
            <a:r>
              <a:rPr lang="en-US" sz="2400" dirty="0"/>
              <a:t>.</a:t>
            </a:r>
          </a:p>
        </p:txBody>
      </p:sp>
      <p:pic>
        <p:nvPicPr>
          <p:cNvPr id="3076" name="Picture 4" descr="41AJesdFiHL._SY445_SX342_"/>
          <p:cNvPicPr>
            <a:picLocks noChangeAspect="1" noChangeArrowheads="1"/>
          </p:cNvPicPr>
          <p:nvPr/>
        </p:nvPicPr>
        <p:blipFill>
          <a:blip r:embed="rId2" cstate="print"/>
          <a:srcRect/>
          <a:stretch>
            <a:fillRect/>
          </a:stretch>
        </p:blipFill>
        <p:spPr bwMode="auto">
          <a:xfrm>
            <a:off x="107950" y="1329929"/>
            <a:ext cx="2520950" cy="3773090"/>
          </a:xfrm>
          <a:prstGeom prst="rect">
            <a:avLst/>
          </a:prstGeom>
          <a:noFill/>
          <a:ln w="9525">
            <a:noFill/>
            <a:miter lim="800000"/>
            <a:headEnd/>
            <a:tailEnd/>
          </a:ln>
        </p:spPr>
      </p:pic>
    </p:spTree>
  </p:cSld>
  <p:clrMapOvr>
    <a:masterClrMapping/>
  </p:clrMapOvr>
  <p:transition advClick="0" advTm="10000">
    <p:wheel spokes="3"/>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22002"/>
            <a:ext cx="8229600" cy="799598"/>
          </a:xfrm>
        </p:spPr>
        <p:txBody>
          <a:bodyPr>
            <a:normAutofit fontScale="90000"/>
          </a:bodyPr>
          <a:lstStyle/>
          <a:p>
            <a:r>
              <a:rPr lang="fr-FR" sz="3100" dirty="0" smtClean="0"/>
              <a:t>Techniques de captage et de forage des eaux souterraines</a:t>
            </a:r>
            <a:r>
              <a:rPr lang="fr-FR" dirty="0" smtClean="0"/>
              <a:t/>
            </a:r>
            <a:br>
              <a:rPr lang="fr-FR" dirty="0" smtClean="0"/>
            </a:br>
            <a:endParaRPr lang="fr-FR" dirty="0"/>
          </a:p>
        </p:txBody>
      </p:sp>
      <p:pic>
        <p:nvPicPr>
          <p:cNvPr id="10242" name="Picture 2" descr="C:\Users\USER\Desktop\81mRfE2dNLL._SX679_.jpg"/>
          <p:cNvPicPr>
            <a:picLocks noChangeAspect="1" noChangeArrowheads="1"/>
          </p:cNvPicPr>
          <p:nvPr/>
        </p:nvPicPr>
        <p:blipFill>
          <a:blip r:embed="rId2" cstate="print"/>
          <a:srcRect/>
          <a:stretch>
            <a:fillRect/>
          </a:stretch>
        </p:blipFill>
        <p:spPr bwMode="auto">
          <a:xfrm>
            <a:off x="251520" y="1329612"/>
            <a:ext cx="8640960" cy="3726414"/>
          </a:xfrm>
          <a:prstGeom prst="rect">
            <a:avLst/>
          </a:prstGeom>
          <a:noFill/>
        </p:spPr>
      </p:pic>
    </p:spTree>
  </p:cSld>
  <p:clrMapOvr>
    <a:masterClrMapping/>
  </p:clrMapOvr>
  <p:transition advClick="0" advTm="10000">
    <p:wheel spokes="3"/>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23478"/>
            <a:ext cx="8229600" cy="1134126"/>
          </a:xfrm>
        </p:spPr>
        <p:txBody>
          <a:bodyPr>
            <a:normAutofit fontScale="90000"/>
          </a:bodyPr>
          <a:lstStyle/>
          <a:p>
            <a:r>
              <a:rPr lang="fr-FR" sz="3100" dirty="0" smtClean="0"/>
              <a:t>Pharmacologie des médicaments </a:t>
            </a:r>
            <a:r>
              <a:rPr lang="fr-FR" dirty="0" smtClean="0"/>
              <a:t/>
            </a:r>
            <a:br>
              <a:rPr lang="fr-FR" dirty="0" smtClean="0"/>
            </a:br>
            <a:endParaRPr lang="fr-FR" dirty="0"/>
          </a:p>
        </p:txBody>
      </p:sp>
      <p:pic>
        <p:nvPicPr>
          <p:cNvPr id="1026" name="Picture 2" descr="C:\Users\USER\Desktop\51ATnZfjq0L._SY342_.jpg"/>
          <p:cNvPicPr>
            <a:picLocks noChangeAspect="1" noChangeArrowheads="1"/>
          </p:cNvPicPr>
          <p:nvPr/>
        </p:nvPicPr>
        <p:blipFill>
          <a:blip r:embed="rId2" cstate="print"/>
          <a:srcRect/>
          <a:stretch>
            <a:fillRect/>
          </a:stretch>
        </p:blipFill>
        <p:spPr bwMode="auto">
          <a:xfrm>
            <a:off x="2627784" y="771550"/>
            <a:ext cx="3816424" cy="4284476"/>
          </a:xfrm>
          <a:prstGeom prst="rect">
            <a:avLst/>
          </a:prstGeom>
          <a:noFill/>
        </p:spPr>
      </p:pic>
    </p:spTree>
  </p:cSld>
  <p:clrMapOvr>
    <a:masterClrMapping/>
  </p:clrMapOvr>
  <p:transition advClick="0" advTm="10000">
    <p:wheel spokes="3"/>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USER\Desktop\68.jpg"/>
          <p:cNvPicPr>
            <a:picLocks noChangeAspect="1" noChangeArrowheads="1"/>
          </p:cNvPicPr>
          <p:nvPr/>
        </p:nvPicPr>
        <p:blipFill>
          <a:blip r:embed="rId2" cstate="print"/>
          <a:srcRect/>
          <a:stretch>
            <a:fillRect/>
          </a:stretch>
        </p:blipFill>
        <p:spPr bwMode="auto">
          <a:xfrm>
            <a:off x="0" y="0"/>
            <a:ext cx="4572000" cy="5143500"/>
          </a:xfrm>
          <a:prstGeom prst="rect">
            <a:avLst/>
          </a:prstGeom>
          <a:noFill/>
        </p:spPr>
      </p:pic>
      <p:pic>
        <p:nvPicPr>
          <p:cNvPr id="12292" name="Picture 4" descr="C:\Users\USER\Desktop\174.jpg"/>
          <p:cNvPicPr>
            <a:picLocks noChangeAspect="1" noChangeArrowheads="1"/>
          </p:cNvPicPr>
          <p:nvPr/>
        </p:nvPicPr>
        <p:blipFill>
          <a:blip r:embed="rId3" cstate="print"/>
          <a:srcRect/>
          <a:stretch>
            <a:fillRect/>
          </a:stretch>
        </p:blipFill>
        <p:spPr bwMode="auto">
          <a:xfrm>
            <a:off x="4572000" y="0"/>
            <a:ext cx="4572000" cy="5143500"/>
          </a:xfrm>
          <a:prstGeom prst="rect">
            <a:avLst/>
          </a:prstGeom>
          <a:noFill/>
        </p:spPr>
      </p:pic>
    </p:spTree>
  </p:cSld>
  <p:clrMapOvr>
    <a:masterClrMapping/>
  </p:clrMapOvr>
  <p:transition advClick="0" advTm="10000">
    <p:wheel spokes="3"/>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USER\Desktop\3054.jpg"/>
          <p:cNvPicPr>
            <a:picLocks noChangeAspect="1" noChangeArrowheads="1"/>
          </p:cNvPicPr>
          <p:nvPr/>
        </p:nvPicPr>
        <p:blipFill>
          <a:blip r:embed="rId2" cstate="print"/>
          <a:srcRect/>
          <a:stretch>
            <a:fillRect/>
          </a:stretch>
        </p:blipFill>
        <p:spPr bwMode="auto">
          <a:xfrm>
            <a:off x="0" y="0"/>
            <a:ext cx="4427984" cy="5143500"/>
          </a:xfrm>
          <a:prstGeom prst="rect">
            <a:avLst/>
          </a:prstGeom>
          <a:noFill/>
        </p:spPr>
      </p:pic>
      <p:pic>
        <p:nvPicPr>
          <p:cNvPr id="13315" name="Picture 3" descr="C:\Users\USER\Desktop\img000000000723411000651.jpg"/>
          <p:cNvPicPr>
            <a:picLocks noChangeAspect="1" noChangeArrowheads="1"/>
          </p:cNvPicPr>
          <p:nvPr/>
        </p:nvPicPr>
        <p:blipFill>
          <a:blip r:embed="rId3" cstate="print"/>
          <a:srcRect/>
          <a:stretch>
            <a:fillRect/>
          </a:stretch>
        </p:blipFill>
        <p:spPr bwMode="auto">
          <a:xfrm>
            <a:off x="4427985" y="0"/>
            <a:ext cx="4716017" cy="5143500"/>
          </a:xfrm>
          <a:prstGeom prst="rect">
            <a:avLst/>
          </a:prstGeom>
          <a:noFill/>
        </p:spPr>
      </p:pic>
    </p:spTree>
  </p:cSld>
  <p:clrMapOvr>
    <a:masterClrMapping/>
  </p:clrMapOvr>
  <p:transition advClick="0" advTm="10000">
    <p:wheel spokes="3"/>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USER\Desktop\img000000000721714000615.jpg"/>
          <p:cNvPicPr>
            <a:picLocks noChangeAspect="1" noChangeArrowheads="1"/>
          </p:cNvPicPr>
          <p:nvPr/>
        </p:nvPicPr>
        <p:blipFill>
          <a:blip r:embed="rId2" cstate="print"/>
          <a:srcRect/>
          <a:stretch>
            <a:fillRect/>
          </a:stretch>
        </p:blipFill>
        <p:spPr bwMode="auto">
          <a:xfrm>
            <a:off x="0" y="0"/>
            <a:ext cx="4499992" cy="5143500"/>
          </a:xfrm>
          <a:prstGeom prst="rect">
            <a:avLst/>
          </a:prstGeom>
          <a:noFill/>
        </p:spPr>
      </p:pic>
      <p:pic>
        <p:nvPicPr>
          <p:cNvPr id="14339" name="Picture 3" descr="C:\Users\USER\Desktop\4241.jpg"/>
          <p:cNvPicPr>
            <a:picLocks noChangeAspect="1" noChangeArrowheads="1"/>
          </p:cNvPicPr>
          <p:nvPr/>
        </p:nvPicPr>
        <p:blipFill>
          <a:blip r:embed="rId3" cstate="print"/>
          <a:srcRect/>
          <a:stretch>
            <a:fillRect/>
          </a:stretch>
        </p:blipFill>
        <p:spPr bwMode="auto">
          <a:xfrm>
            <a:off x="4499992" y="0"/>
            <a:ext cx="4644008" cy="5143500"/>
          </a:xfrm>
          <a:prstGeom prst="rect">
            <a:avLst/>
          </a:prstGeom>
          <a:noFill/>
        </p:spPr>
      </p:pic>
    </p:spTree>
  </p:cSld>
  <p:clrMapOvr>
    <a:masterClrMapping/>
  </p:clrMapOvr>
  <p:transition advClick="0" advTm="10000">
    <p:wheel spokes="3"/>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27534"/>
            <a:ext cx="8229600" cy="857250"/>
          </a:xfrm>
        </p:spPr>
        <p:txBody>
          <a:bodyPr>
            <a:normAutofit fontScale="90000"/>
          </a:bodyPr>
          <a:lstStyle/>
          <a:p>
            <a:r>
              <a:rPr lang="en-US" sz="3100" dirty="0" smtClean="0"/>
              <a:t>Renewable Energy Systems for Building Designers: Fundamentals of Net Zero and High Performance Design</a:t>
            </a:r>
            <a:r>
              <a:rPr lang="en-US" dirty="0" smtClean="0"/>
              <a:t/>
            </a:r>
            <a:br>
              <a:rPr lang="en-US" dirty="0" smtClean="0"/>
            </a:br>
            <a:endParaRPr lang="fr-FR" dirty="0"/>
          </a:p>
        </p:txBody>
      </p:sp>
      <p:sp>
        <p:nvSpPr>
          <p:cNvPr id="3" name="Espace réservé du contenu 2"/>
          <p:cNvSpPr>
            <a:spLocks noGrp="1"/>
          </p:cNvSpPr>
          <p:nvPr>
            <p:ph idx="1"/>
          </p:nvPr>
        </p:nvSpPr>
        <p:spPr>
          <a:xfrm>
            <a:off x="3635896" y="1779662"/>
            <a:ext cx="5050904" cy="3363838"/>
          </a:xfrm>
        </p:spPr>
        <p:txBody>
          <a:bodyPr>
            <a:normAutofit fontScale="25000" lnSpcReduction="20000"/>
          </a:bodyPr>
          <a:lstStyle/>
          <a:p>
            <a:r>
              <a:rPr lang="en-US" i="1" dirty="0" smtClean="0"/>
              <a:t>Renewable Energy Systems for Building Designers</a:t>
            </a:r>
            <a:r>
              <a:rPr lang="en-US" dirty="0" smtClean="0"/>
              <a:t> presents a comprehensive introduction to the latest resources and technologies used in high performance and net zero energy buildings, with a practical focus on the design and integration of these systems. This textbook and convenient reference offers a single-source guide to renewable technologies, balancing broad knowledge with the details of implementation crucial for successful sustainable design. It equips students and professionals with foundations and critical information needed to confidently plan for and meet the highest standards of energy efficiency in new construction and retrofitted buildings.</a:t>
            </a:r>
          </a:p>
          <a:p>
            <a:r>
              <a:rPr lang="en-US" dirty="0" smtClean="0"/>
              <a:t>Part I of the book establishes key principles of renewable systems, power production, and design for climate, introducing energy modeling and measurements of performance. Part II focuses in more depth on renewable energy systems, including </a:t>
            </a:r>
            <a:r>
              <a:rPr lang="en-US" dirty="0" err="1" smtClean="0"/>
              <a:t>photovoltaics</a:t>
            </a:r>
            <a:r>
              <a:rPr lang="en-US" dirty="0" smtClean="0"/>
              <a:t>, heat pumps, solar thermal, and more. Dedicated chapters break down the fundamental concepts behind each renewable technology and present guidelines for configuration and installation including system requirements, equipment specification, sizing, and location of components. Part III discusses topics relevant across renewable systems, including energy storage, control and monitoring, and cost/payback calculation. Part IV comprises case studies of exemplary renewable energy projects.</a:t>
            </a:r>
          </a:p>
          <a:p>
            <a:r>
              <a:rPr lang="en-US" dirty="0" smtClean="0"/>
              <a:t>Features:</a:t>
            </a:r>
          </a:p>
          <a:p>
            <a:r>
              <a:rPr lang="en-US" dirty="0" smtClean="0"/>
              <a:t>Covers resources and technologies including </a:t>
            </a:r>
            <a:r>
              <a:rPr lang="en-US" dirty="0" err="1" smtClean="0"/>
              <a:t>photovoltaics</a:t>
            </a:r>
            <a:r>
              <a:rPr lang="en-US" dirty="0" smtClean="0"/>
              <a:t>, solar thermal hot water, heat pumps, biomass, wind and </a:t>
            </a:r>
            <a:r>
              <a:rPr lang="en-US" dirty="0" err="1" smtClean="0"/>
              <a:t>microhydro</a:t>
            </a:r>
            <a:r>
              <a:rPr lang="en-US" dirty="0" smtClean="0"/>
              <a:t> turbines, marine renewable energy, deep cycle rechargeable batteries, and system controllers.</a:t>
            </a:r>
          </a:p>
          <a:p>
            <a:r>
              <a:rPr lang="en-US" dirty="0" smtClean="0"/>
              <a:t>Compiles up-to-date, essential information on designing with renewable systems in one location, organized by technology for easy reference.</a:t>
            </a:r>
          </a:p>
          <a:p>
            <a:r>
              <a:rPr lang="en-US" dirty="0" smtClean="0"/>
              <a:t>Presents clear explanations of all concepts and system aspects, using US/SI units and full-color diagrams and illustrations throughout.</a:t>
            </a:r>
          </a:p>
          <a:p>
            <a:r>
              <a:rPr lang="en-US" dirty="0" smtClean="0"/>
              <a:t>Features case studies of renewable energy systems in completed projects, demonstrating a range of climate specific applications.</a:t>
            </a:r>
          </a:p>
          <a:p>
            <a:r>
              <a:rPr lang="en-US" dirty="0" smtClean="0"/>
              <a:t>Includes study questions, a comprehensive guide to terminology and acronyms, spreadsheets for calculations, system sizing worksheets, and additional online resources.</a:t>
            </a:r>
          </a:p>
          <a:p>
            <a:r>
              <a:rPr lang="en-US" dirty="0" smtClean="0"/>
              <a:t>Renewable Energy Systems for Building Designers: Fundamentals of Net Zero and High Performance Design will serve as an essential introduction and enduring reference for students of architecture, engineering, construction, and building science. Equally valuable as a professional resource, it will quickly become the go-to guide for energy efficient design for practitioners in these areas.</a:t>
            </a:r>
          </a:p>
          <a:p>
            <a:endParaRPr lang="fr-FR" dirty="0"/>
          </a:p>
        </p:txBody>
      </p:sp>
      <p:pic>
        <p:nvPicPr>
          <p:cNvPr id="6146" name="Picture 2" descr="C:\Users\USER\Desktop\61Qr7SR7isL._SY342_.jpg"/>
          <p:cNvPicPr>
            <a:picLocks noChangeAspect="1" noChangeArrowheads="1"/>
          </p:cNvPicPr>
          <p:nvPr/>
        </p:nvPicPr>
        <p:blipFill>
          <a:blip r:embed="rId2" cstate="print"/>
          <a:srcRect/>
          <a:stretch>
            <a:fillRect/>
          </a:stretch>
        </p:blipFill>
        <p:spPr bwMode="auto">
          <a:xfrm>
            <a:off x="179512" y="1707654"/>
            <a:ext cx="3384376" cy="3240360"/>
          </a:xfrm>
          <a:prstGeom prst="rect">
            <a:avLst/>
          </a:prstGeom>
          <a:noFill/>
        </p:spPr>
      </p:pic>
    </p:spTree>
  </p:cSld>
  <p:clrMapOvr>
    <a:masterClrMapping/>
  </p:clrMapOvr>
  <p:transition advClick="0" advTm="10000">
    <p:wheel spokes="3"/>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USER\Desktop\img000000000722452000616.jpg"/>
          <p:cNvPicPr>
            <a:picLocks noChangeAspect="1" noChangeArrowheads="1"/>
          </p:cNvPicPr>
          <p:nvPr/>
        </p:nvPicPr>
        <p:blipFill>
          <a:blip r:embed="rId2" cstate="print"/>
          <a:srcRect/>
          <a:stretch>
            <a:fillRect/>
          </a:stretch>
        </p:blipFill>
        <p:spPr bwMode="auto">
          <a:xfrm>
            <a:off x="0" y="0"/>
            <a:ext cx="4427984" cy="5143500"/>
          </a:xfrm>
          <a:prstGeom prst="rect">
            <a:avLst/>
          </a:prstGeom>
          <a:noFill/>
        </p:spPr>
      </p:pic>
      <p:pic>
        <p:nvPicPr>
          <p:cNvPr id="15363" name="Picture 3" descr="C:\Users\USER\Desktop\4324-copie.jpg"/>
          <p:cNvPicPr>
            <a:picLocks noChangeAspect="1" noChangeArrowheads="1"/>
          </p:cNvPicPr>
          <p:nvPr/>
        </p:nvPicPr>
        <p:blipFill>
          <a:blip r:embed="rId3" cstate="print"/>
          <a:srcRect/>
          <a:stretch>
            <a:fillRect/>
          </a:stretch>
        </p:blipFill>
        <p:spPr bwMode="auto">
          <a:xfrm>
            <a:off x="4427985" y="0"/>
            <a:ext cx="4716016" cy="5143500"/>
          </a:xfrm>
          <a:prstGeom prst="rect">
            <a:avLst/>
          </a:prstGeom>
          <a:noFill/>
        </p:spPr>
      </p:pic>
    </p:spTree>
  </p:cSld>
  <p:clrMapOvr>
    <a:masterClrMapping/>
  </p:clrMapOvr>
  <p:transition advClick="0" advTm="10000">
    <p:wheel spokes="3"/>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USER\Desktop\4334.jpg"/>
          <p:cNvPicPr>
            <a:picLocks noChangeAspect="1" noChangeArrowheads="1"/>
          </p:cNvPicPr>
          <p:nvPr/>
        </p:nvPicPr>
        <p:blipFill>
          <a:blip r:embed="rId2" cstate="print"/>
          <a:srcRect/>
          <a:stretch>
            <a:fillRect/>
          </a:stretch>
        </p:blipFill>
        <p:spPr bwMode="auto">
          <a:xfrm>
            <a:off x="4644009" y="0"/>
            <a:ext cx="4499992" cy="5143500"/>
          </a:xfrm>
          <a:prstGeom prst="rect">
            <a:avLst/>
          </a:prstGeom>
          <a:noFill/>
        </p:spPr>
      </p:pic>
      <p:pic>
        <p:nvPicPr>
          <p:cNvPr id="16387" name="Picture 3" descr="C:\Users\USER\Desktop\5732-compressor (1).jpg"/>
          <p:cNvPicPr>
            <a:picLocks noChangeAspect="1" noChangeArrowheads="1"/>
          </p:cNvPicPr>
          <p:nvPr/>
        </p:nvPicPr>
        <p:blipFill>
          <a:blip r:embed="rId3" cstate="print"/>
          <a:srcRect/>
          <a:stretch>
            <a:fillRect/>
          </a:stretch>
        </p:blipFill>
        <p:spPr bwMode="auto">
          <a:xfrm>
            <a:off x="0" y="0"/>
            <a:ext cx="4644008" cy="5143500"/>
          </a:xfrm>
          <a:prstGeom prst="rect">
            <a:avLst/>
          </a:prstGeom>
          <a:noFill/>
        </p:spPr>
      </p:pic>
    </p:spTree>
  </p:cSld>
  <p:clrMapOvr>
    <a:masterClrMapping/>
  </p:clrMapOvr>
  <p:transition advClick="0" advTm="10000">
    <p:wheel spokes="3"/>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USER\Desktop\5753.jpg"/>
          <p:cNvPicPr>
            <a:picLocks noChangeAspect="1" noChangeArrowheads="1"/>
          </p:cNvPicPr>
          <p:nvPr/>
        </p:nvPicPr>
        <p:blipFill>
          <a:blip r:embed="rId2" cstate="print"/>
          <a:srcRect/>
          <a:stretch>
            <a:fillRect/>
          </a:stretch>
        </p:blipFill>
        <p:spPr bwMode="auto">
          <a:xfrm>
            <a:off x="4283969" y="0"/>
            <a:ext cx="4860032" cy="5143500"/>
          </a:xfrm>
          <a:prstGeom prst="rect">
            <a:avLst/>
          </a:prstGeom>
          <a:noFill/>
        </p:spPr>
      </p:pic>
      <p:pic>
        <p:nvPicPr>
          <p:cNvPr id="17411" name="Picture 3" descr="C:\Users\USER\Desktop\img000000000721389000611.jpg"/>
          <p:cNvPicPr>
            <a:picLocks noChangeAspect="1" noChangeArrowheads="1"/>
          </p:cNvPicPr>
          <p:nvPr/>
        </p:nvPicPr>
        <p:blipFill>
          <a:blip r:embed="rId3" cstate="print"/>
          <a:srcRect/>
          <a:stretch>
            <a:fillRect/>
          </a:stretch>
        </p:blipFill>
        <p:spPr bwMode="auto">
          <a:xfrm>
            <a:off x="0" y="0"/>
            <a:ext cx="4283968" cy="5143500"/>
          </a:xfrm>
          <a:prstGeom prst="rect">
            <a:avLst/>
          </a:prstGeom>
          <a:noFill/>
        </p:spPr>
      </p:pic>
    </p:spTree>
  </p:cSld>
  <p:clrMapOvr>
    <a:masterClrMapping/>
  </p:clrMapOvr>
  <p:transition advClick="0" advTm="10000">
    <p:wheel spokes="3"/>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USER\Desktop\5091-compressor.jpg"/>
          <p:cNvPicPr>
            <a:picLocks noChangeAspect="1" noChangeArrowheads="1"/>
          </p:cNvPicPr>
          <p:nvPr/>
        </p:nvPicPr>
        <p:blipFill>
          <a:blip r:embed="rId2" cstate="print"/>
          <a:srcRect/>
          <a:stretch>
            <a:fillRect/>
          </a:stretch>
        </p:blipFill>
        <p:spPr bwMode="auto">
          <a:xfrm>
            <a:off x="4139952" y="0"/>
            <a:ext cx="5004048" cy="5143500"/>
          </a:xfrm>
          <a:prstGeom prst="rect">
            <a:avLst/>
          </a:prstGeom>
          <a:noFill/>
        </p:spPr>
      </p:pic>
      <p:pic>
        <p:nvPicPr>
          <p:cNvPr id="19459" name="Picture 3" descr="C:\Users\USER\Desktop\img000000000721714000615.jpg"/>
          <p:cNvPicPr>
            <a:picLocks noChangeAspect="1" noChangeArrowheads="1"/>
          </p:cNvPicPr>
          <p:nvPr/>
        </p:nvPicPr>
        <p:blipFill>
          <a:blip r:embed="rId3" cstate="print"/>
          <a:srcRect/>
          <a:stretch>
            <a:fillRect/>
          </a:stretch>
        </p:blipFill>
        <p:spPr bwMode="auto">
          <a:xfrm>
            <a:off x="0" y="0"/>
            <a:ext cx="4139952" cy="5143500"/>
          </a:xfrm>
          <a:prstGeom prst="rect">
            <a:avLst/>
          </a:prstGeom>
          <a:noFill/>
        </p:spPr>
      </p:pic>
    </p:spTree>
  </p:cSld>
  <p:clrMapOvr>
    <a:masterClrMapping/>
  </p:clrMapOvr>
  <p:transition advClick="0" advTm="10000">
    <p:wheel spokes="3"/>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USER\Desktop\5253.jpg"/>
          <p:cNvPicPr>
            <a:picLocks noChangeAspect="1" noChangeArrowheads="1"/>
          </p:cNvPicPr>
          <p:nvPr/>
        </p:nvPicPr>
        <p:blipFill>
          <a:blip r:embed="rId2" cstate="print"/>
          <a:srcRect/>
          <a:stretch>
            <a:fillRect/>
          </a:stretch>
        </p:blipFill>
        <p:spPr bwMode="auto">
          <a:xfrm>
            <a:off x="5004048" y="0"/>
            <a:ext cx="4139952" cy="5143500"/>
          </a:xfrm>
          <a:prstGeom prst="rect">
            <a:avLst/>
          </a:prstGeom>
          <a:noFill/>
        </p:spPr>
      </p:pic>
      <p:pic>
        <p:nvPicPr>
          <p:cNvPr id="21507" name="Picture 3" descr="C:\Users\USER\Desktop\41IyEVfAa4L._AC_UF1000,1000_QL80_.jpg"/>
          <p:cNvPicPr>
            <a:picLocks noChangeAspect="1" noChangeArrowheads="1"/>
          </p:cNvPicPr>
          <p:nvPr/>
        </p:nvPicPr>
        <p:blipFill>
          <a:blip r:embed="rId3" cstate="print"/>
          <a:srcRect/>
          <a:stretch>
            <a:fillRect/>
          </a:stretch>
        </p:blipFill>
        <p:spPr bwMode="auto">
          <a:xfrm>
            <a:off x="0" y="0"/>
            <a:ext cx="5004048" cy="5143500"/>
          </a:xfrm>
          <a:prstGeom prst="rect">
            <a:avLst/>
          </a:prstGeom>
          <a:noFill/>
        </p:spPr>
      </p:pic>
    </p:spTree>
  </p:cSld>
  <p:clrMapOvr>
    <a:masterClrMapping/>
  </p:clrMapOvr>
  <p:transition advClick="0" advTm="10000">
    <p:wheel spokes="3"/>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USER\Desktop\5249-compressor.jpg"/>
          <p:cNvPicPr>
            <a:picLocks noChangeAspect="1" noChangeArrowheads="1"/>
          </p:cNvPicPr>
          <p:nvPr/>
        </p:nvPicPr>
        <p:blipFill>
          <a:blip r:embed="rId2" cstate="print"/>
          <a:srcRect/>
          <a:stretch>
            <a:fillRect/>
          </a:stretch>
        </p:blipFill>
        <p:spPr bwMode="auto">
          <a:xfrm>
            <a:off x="4716016" y="0"/>
            <a:ext cx="4427984" cy="5143500"/>
          </a:xfrm>
          <a:prstGeom prst="rect">
            <a:avLst/>
          </a:prstGeom>
          <a:noFill/>
        </p:spPr>
      </p:pic>
      <p:pic>
        <p:nvPicPr>
          <p:cNvPr id="18435" name="Picture 3" descr="C:\Users\USER\Desktop\5304.jpg"/>
          <p:cNvPicPr>
            <a:picLocks noChangeAspect="1" noChangeArrowheads="1"/>
          </p:cNvPicPr>
          <p:nvPr/>
        </p:nvPicPr>
        <p:blipFill>
          <a:blip r:embed="rId3" cstate="print"/>
          <a:srcRect/>
          <a:stretch>
            <a:fillRect/>
          </a:stretch>
        </p:blipFill>
        <p:spPr bwMode="auto">
          <a:xfrm>
            <a:off x="0" y="0"/>
            <a:ext cx="4716016" cy="5143500"/>
          </a:xfrm>
          <a:prstGeom prst="rect">
            <a:avLst/>
          </a:prstGeom>
          <a:noFill/>
        </p:spPr>
      </p:pic>
    </p:spTree>
  </p:cSld>
  <p:clrMapOvr>
    <a:masterClrMapping/>
  </p:clrMapOvr>
  <p:transition advClick="0" advTm="10000">
    <p:wheel spokes="3"/>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USER\Desktop\5255-compressor.jpg"/>
          <p:cNvPicPr>
            <a:picLocks noChangeAspect="1" noChangeArrowheads="1"/>
          </p:cNvPicPr>
          <p:nvPr/>
        </p:nvPicPr>
        <p:blipFill>
          <a:blip r:embed="rId2" cstate="print"/>
          <a:srcRect/>
          <a:stretch>
            <a:fillRect/>
          </a:stretch>
        </p:blipFill>
        <p:spPr bwMode="auto">
          <a:xfrm>
            <a:off x="4139952" y="0"/>
            <a:ext cx="5004048" cy="5143500"/>
          </a:xfrm>
          <a:prstGeom prst="rect">
            <a:avLst/>
          </a:prstGeom>
          <a:noFill/>
        </p:spPr>
      </p:pic>
      <p:pic>
        <p:nvPicPr>
          <p:cNvPr id="20483" name="Picture 3" descr="C:\Users\USER\Desktop\img000000000723516000000.jpg"/>
          <p:cNvPicPr>
            <a:picLocks noChangeAspect="1" noChangeArrowheads="1"/>
          </p:cNvPicPr>
          <p:nvPr/>
        </p:nvPicPr>
        <p:blipFill>
          <a:blip r:embed="rId3" cstate="print"/>
          <a:srcRect/>
          <a:stretch>
            <a:fillRect/>
          </a:stretch>
        </p:blipFill>
        <p:spPr bwMode="auto">
          <a:xfrm>
            <a:off x="0" y="0"/>
            <a:ext cx="4139952" cy="5143500"/>
          </a:xfrm>
          <a:prstGeom prst="rect">
            <a:avLst/>
          </a:prstGeom>
          <a:noFill/>
        </p:spPr>
      </p:pic>
    </p:spTree>
  </p:cSld>
  <p:clrMapOvr>
    <a:masterClrMapping/>
  </p:clrMapOvr>
  <p:transition advClick="0" advTm="10000">
    <p:wheel spokes="3"/>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34380"/>
            <a:ext cx="8229600" cy="857250"/>
          </a:xfrm>
        </p:spPr>
        <p:txBody>
          <a:bodyPr>
            <a:normAutofit fontScale="90000"/>
          </a:bodyPr>
          <a:lstStyle/>
          <a:p>
            <a:r>
              <a:rPr lang="fr-FR" dirty="0" smtClean="0"/>
              <a:t>Physique de la turbulence: Des tourbillons aux ondes</a:t>
            </a:r>
            <a:br>
              <a:rPr lang="fr-FR" dirty="0" smtClean="0"/>
            </a:br>
            <a:endParaRPr lang="fr-FR" dirty="0"/>
          </a:p>
        </p:txBody>
      </p:sp>
      <p:sp>
        <p:nvSpPr>
          <p:cNvPr id="3" name="Espace réservé du contenu 2"/>
          <p:cNvSpPr>
            <a:spLocks noGrp="1"/>
          </p:cNvSpPr>
          <p:nvPr>
            <p:ph idx="1"/>
          </p:nvPr>
        </p:nvSpPr>
        <p:spPr>
          <a:xfrm>
            <a:off x="4067944" y="1416144"/>
            <a:ext cx="4618856" cy="3531870"/>
          </a:xfrm>
        </p:spPr>
        <p:txBody>
          <a:bodyPr>
            <a:normAutofit fontScale="40000" lnSpcReduction="20000"/>
          </a:bodyPr>
          <a:lstStyle/>
          <a:p>
            <a:r>
              <a:rPr lang="fr-FR" dirty="0" smtClean="0"/>
              <a:t>Depuis la première expérience historique de Reynolds sur les liquides en 1883, notre compréhension de la turbulence s'est considérablement étendue grâce aux avancées théoriques, numériques, expérimentales et observationnelles. De l'écoulement des fleuves aux plasmas astrophysiques en passant par les ailes d'avion et les ondes gravitationnelles, la turbulence intervient dans de nombreux systèmes physiques. Cet ouvrage se propose de faire découvrir au lecteur les principes fondamentaux qui régissent la physique de la turbulence. La turbulence forte tourbillonnaire et la turbulence faible d'ondes sont les deux régimes que nous rencontrons dans la </a:t>
            </a:r>
            <a:r>
              <a:rPr lang="fr-FR" dirty="0" err="1" smtClean="0"/>
              <a:t>nature.L'</a:t>
            </a:r>
            <a:r>
              <a:rPr lang="fr-FR" dirty="0" smtClean="0"/>
              <a:t>attention des mécaniciens des fluides étant portée sur l'hydrodynamique, c'est généralement le premier régime qui est traité. Cependant, les physiciens s'intéressent à des systèmes bien plus variés où les ondes sont souvent présentes. L'originalité de cet ouvrage est de traiter, à parts égales, la turbulence forte et la turbulence d'ondes. Ce livre offre un vaste tour d'horizon sur la turbulence qui devrait permettre aux chercheurs débutants d'acquérir une connaissance de base sur des sujets à la pointe de la recherche actuelle. Son contenu repose en partie sur un enseignement délivré depuis plusieurs années à l'École polytechnique à des étudiants de Master 2 (Master de Physique des Plasmas sous la tutelle de l'Université Paris-Saclay, l'Institut Polytechnique de Paris et Sorbonne-Université).</a:t>
            </a:r>
            <a:endParaRPr lang="fr-FR" dirty="0"/>
          </a:p>
        </p:txBody>
      </p:sp>
      <p:pic>
        <p:nvPicPr>
          <p:cNvPr id="3074" name="Picture 2" descr="C:\Users\USER\Desktop\61xsswUQMEL._SY466_.jpg"/>
          <p:cNvPicPr>
            <a:picLocks noChangeAspect="1" noChangeArrowheads="1"/>
          </p:cNvPicPr>
          <p:nvPr/>
        </p:nvPicPr>
        <p:blipFill>
          <a:blip r:embed="rId2" cstate="print"/>
          <a:srcRect/>
          <a:stretch>
            <a:fillRect/>
          </a:stretch>
        </p:blipFill>
        <p:spPr bwMode="auto">
          <a:xfrm>
            <a:off x="611560" y="1547018"/>
            <a:ext cx="2971800" cy="3328988"/>
          </a:xfrm>
          <a:prstGeom prst="rect">
            <a:avLst/>
          </a:prstGeom>
          <a:noFill/>
        </p:spPr>
      </p:pic>
    </p:spTree>
  </p:cSld>
  <p:clrMapOvr>
    <a:masterClrMapping/>
  </p:clrMapOvr>
  <p:transition advClick="0" advTm="10000">
    <p:wheel spokes="3"/>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258</TotalTime>
  <Words>11132</Words>
  <Application>Microsoft Office PowerPoint</Application>
  <PresentationFormat>Affichage à l'écran (16:9)</PresentationFormat>
  <Paragraphs>270</Paragraphs>
  <Slides>86</Slides>
  <Notes>0</Notes>
  <HiddenSlides>0</HiddenSlides>
  <MMClips>0</MMClips>
  <ScaleCrop>false</ScaleCrop>
  <HeadingPairs>
    <vt:vector size="4" baseType="variant">
      <vt:variant>
        <vt:lpstr>Thème</vt:lpstr>
      </vt:variant>
      <vt:variant>
        <vt:i4>1</vt:i4>
      </vt:variant>
      <vt:variant>
        <vt:lpstr>Titres des diapositives</vt:lpstr>
      </vt:variant>
      <vt:variant>
        <vt:i4>86</vt:i4>
      </vt:variant>
    </vt:vector>
  </HeadingPairs>
  <TitlesOfParts>
    <vt:vector size="87" baseType="lpstr">
      <vt:lpstr>Apex</vt:lpstr>
      <vt:lpstr>الاقتناءات الجديدة لمكتبة كلية العلوم و التكنولوجيا جامعة مصطفى اسطمبولي معسكر</vt:lpstr>
      <vt:lpstr>NEW ACQUISITION OF THE LIBRARY OF THE FACULTY OF SCIENCE TECHNOLOGY  MUSTAPHA ISTAMBOULI UNIVERSITY MASCARA</vt:lpstr>
      <vt:lpstr>Pro Deep Learning with TensorFlow 2.0: A Mathematical Approach to Advanced Artificial Intelligence in Python </vt:lpstr>
      <vt:lpstr>Wireless Security Architecture Designing and Maintaining Secure Wireless for Enterprise</vt:lpstr>
      <vt:lpstr>Voltage Stability in Electrical Power Systems Concepts, Assessment, and Methods for Improvement</vt:lpstr>
      <vt:lpstr>A Route to Chaos Using Fpgas Experimental Observations</vt:lpstr>
      <vt:lpstr>Physique-Chimie - Visa pour la prépa 2021-2022: MPSI-PCSI-MP2I-PTSI-TSI-BCPST (2021-2022) </vt:lpstr>
      <vt:lpstr>Renewable Energy Systems for Building Designers: Fundamentals of Net Zero and High Performance Design </vt:lpstr>
      <vt:lpstr>Physique de la turbulence: Des tourbillons aux ondes </vt:lpstr>
      <vt:lpstr>Machine Learning and Artificial Intelligence</vt:lpstr>
      <vt:lpstr>Précis d'électrotechnique - 2e éd.: Cours avec exercices corrigés </vt:lpstr>
      <vt:lpstr>Synthetic Data for Deep Learning Generate Synthetic Data for Decision Making and Applications with Python and R</vt:lpstr>
      <vt:lpstr>Smartphonique - 2e éd.: Faites de votre smartphone un labo de physique </vt:lpstr>
      <vt:lpstr>Super manuel de physique MPSI PCSI PTSI: Tout le semestre 1 </vt:lpstr>
      <vt:lpstr>Systèmes électroniques embarqués et transports - 3ed. - Automobile, ferroviaire, aéronautique et esp: Automobile, ferroviaire, aéronautique et espace </vt:lpstr>
      <vt:lpstr>Introduction to Astronomy and Astrophysics</vt:lpstr>
      <vt:lpstr>Technologies et protocoles Internet </vt:lpstr>
      <vt:lpstr>Thermodynamique - 3e éd. - Fondements et applications, avec 250 exercices et problèmes résolus: Fondements et applications, avec 250 exercices et problèmes résolus </vt:lpstr>
      <vt:lpstr>Thermodynamique chimique </vt:lpstr>
      <vt:lpstr>Aide Mémoire Électricité - Électronique de commande et de puissance Électrotechnique</vt:lpstr>
      <vt:lpstr>Aide-mémoire - Hydraulique industrielle</vt:lpstr>
      <vt:lpstr>Analyse numérique matricielle - Méthodes et algorithmes, exercices et problèmes corrigés</vt:lpstr>
      <vt:lpstr>Turing à la plage - L'intelligence artificielle dans un transat L'intelligence artificielle dans un transat</vt:lpstr>
      <vt:lpstr>Transferts thermiques Méthodes numériques. 35 problèmes d'application résolus</vt:lpstr>
      <vt:lpstr>Traité d'hydraulique</vt:lpstr>
      <vt:lpstr>Thermodynamique Cours, exercices et problèmes corrigés - Licence, IUT, Prépas</vt:lpstr>
      <vt:lpstr>Appartements d'Architectes chics et contemporains</vt:lpstr>
      <vt:lpstr>Arduino IV DIY Robots 3D Printing, Instrumentation, and Control (Synthesis Lectures on Digital Circuits &amp; Systems)</vt:lpstr>
      <vt:lpstr>Artificial Intelligence for 6G (English Edition)</vt:lpstr>
      <vt:lpstr>Chimie et physico-chimie des polymères - 4e éd</vt:lpstr>
      <vt:lpstr>Géochimie des eaux continentales Milieux naturels et anthropisés</vt:lpstr>
      <vt:lpstr>Introduction to Modeling and Numerical Methods for Biomedical and Chemical Engineers</vt:lpstr>
      <vt:lpstr>La Data Science pour modéliser les systèmes complexes Optimiser la prédiction, l'estimation et l'interprétation</vt:lpstr>
      <vt:lpstr>De la chimie des solutions à lélectrochimie - Thermodynamique et cinétique électrochimiques</vt:lpstr>
      <vt:lpstr>Fourier Optics and Computational Imaging </vt:lpstr>
      <vt:lpstr>Chimie des solutions De l'élémentaire aux calculs numériques</vt:lpstr>
      <vt:lpstr>Chimie. Travaux pratiques et techniques expérimentales TP pour les classes préparatoires scientifiques (CPGE) et les concours</vt:lpstr>
      <vt:lpstr>De la chimie des solutions à lélectrochimie - Thermodynamique et cinétique électrochimiques</vt:lpstr>
      <vt:lpstr>Electricité en régime sinusoïdal L'essentiel pour l'étudiant</vt:lpstr>
      <vt:lpstr>Engineering Design Graphics Sketching, Modeling, and Visualization</vt:lpstr>
      <vt:lpstr>Essential Ordinary Differential Equations</vt:lpstr>
      <vt:lpstr>Fundamentals of IoT Communication Technologies (Textbooks in Telecommunication Engineering) </vt:lpstr>
      <vt:lpstr>Intelligence artificielle - Enjeux éthiques et juridiques</vt:lpstr>
      <vt:lpstr>Intelligence Artificielle - Impact sur les entreprises et le business (2e édition) Impact sur les entreprises et le business (2e édition)</vt:lpstr>
      <vt:lpstr>Introduction au Deep Learning</vt:lpstr>
      <vt:lpstr>La fabuleuse histoire de l'intelligence artificielle - Des automates aux robots humanoïdes Des automates aux robots humanoïdes</vt:lpstr>
      <vt:lpstr>La sécurité logicielle Une approche défensive</vt:lpstr>
      <vt:lpstr>Les énergies renouvelables</vt:lpstr>
      <vt:lpstr>Les environnements froids Glaciaire et periglaciaire - Cours et exercices corrigés - Master</vt:lpstr>
      <vt:lpstr>L'évaluation des impacts sur l'environnement Processus, acteurs et pratique pour un développement durable</vt:lpstr>
      <vt:lpstr>L'INTELLIGENCE ARTIFICIELLE REFLEXION POUR UNE ETHIQUE RESPONSABLE</vt:lpstr>
      <vt:lpstr>L'intelligence artificielle, tu connais  Dès 13 ans</vt:lpstr>
      <vt:lpstr>MATLAB and Simulink Crash Course for Engineers</vt:lpstr>
      <vt:lpstr>Microwave Plasma Sources and Methods in Processing Technology</vt:lpstr>
      <vt:lpstr>Modern Enterprise Architecture Using DevSecOps and Cloud-Native in Large Enterprises</vt:lpstr>
      <vt:lpstr>Out-of-order Parallel Discrete Event Simulation for Electronic System-level Design</vt:lpstr>
      <vt:lpstr>Practical Guide to Diagnosing Structural Movement in Buildings</vt:lpstr>
      <vt:lpstr>Risk and Systems</vt:lpstr>
      <vt:lpstr>Sciences industrielles de l'ingénieur MPSI - MP2I - PCSI - Programme 2021</vt:lpstr>
      <vt:lpstr>Thermodynamique chimique</vt:lpstr>
      <vt:lpstr>Traité d'horlogerie moderne</vt:lpstr>
      <vt:lpstr>Transferts thermiques - 6e éd. - Introduction aux transferts d'énergie</vt:lpstr>
      <vt:lpstr>La sécurité logicielle Une approche défensive</vt:lpstr>
      <vt:lpstr>L'eau et ses enjeux</vt:lpstr>
      <vt:lpstr>Mécanique du solide - 2e éd. - Applications industrielles</vt:lpstr>
      <vt:lpstr>Installations photovoltaïques - 6e éd. Conception et dimensionnement d'installations raccordées au réseau</vt:lpstr>
      <vt:lpstr>De la chimie des solutions à lélectrochimie - Thermodynamique et cinétique électrochimiques</vt:lpstr>
      <vt:lpstr>Essential Ordinary Differential Equations</vt:lpstr>
      <vt:lpstr>Les nanoparticules d'argent Facteurs cinétiques, anticancéreux et antimicrobiens</vt:lpstr>
      <vt:lpstr>L'Intelligence artificielle, une révolution</vt:lpstr>
      <vt:lpstr>LTE for Public Safety</vt:lpstr>
      <vt:lpstr>Particles and Nuclei An Introduction to the Physical Concepts</vt:lpstr>
      <vt:lpstr>Solar Surveyors Observing the Sun from Space (Springer Praxis Books)</vt:lpstr>
      <vt:lpstr>Traitement numérique du signal  </vt:lpstr>
      <vt:lpstr>Techniques de captage et de forage des eaux souterraines </vt:lpstr>
      <vt:lpstr>Pharmacologie des médicaments  </vt:lpstr>
      <vt:lpstr>Diapositive 77</vt:lpstr>
      <vt:lpstr>Diapositive 78</vt:lpstr>
      <vt:lpstr>Diapositive 79</vt:lpstr>
      <vt:lpstr>Diapositive 80</vt:lpstr>
      <vt:lpstr>Diapositive 81</vt:lpstr>
      <vt:lpstr>Diapositive 82</vt:lpstr>
      <vt:lpstr>Diapositive 83</vt:lpstr>
      <vt:lpstr>Diapositive 84</vt:lpstr>
      <vt:lpstr>Diapositive 85</vt:lpstr>
      <vt:lpstr>Diapositive 86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Bibliothéque</dc:creator>
  <cp:lastModifiedBy>USER</cp:lastModifiedBy>
  <cp:revision>126</cp:revision>
  <dcterms:created xsi:type="dcterms:W3CDTF">2023-10-16T13:42:13Z</dcterms:created>
  <dcterms:modified xsi:type="dcterms:W3CDTF">2023-10-26T12:14:45Z</dcterms:modified>
</cp:coreProperties>
</file>