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4660"/>
  </p:normalViewPr>
  <p:slideViewPr>
    <p:cSldViewPr snapToGrid="0" snapToObjects="1">
      <p:cViewPr varScale="1">
        <p:scale>
          <a:sx n="68" d="100"/>
          <a:sy n="68" d="100"/>
        </p:scale>
        <p:origin x="151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4251034" y="274320"/>
            <a:ext cx="184731" cy="707886"/>
          </a:xfrm>
          <a:prstGeom prst="rect">
            <a:avLst/>
          </a:prstGeom>
          <a:noFill/>
        </p:spPr>
        <p:txBody>
          <a:bodyPr wrap="none">
            <a:spAutoFit/>
          </a:bodyPr>
          <a:lstStyle/>
          <a:p>
            <a:pPr algn="ctr">
              <a:defRPr sz="4000" b="1">
                <a:solidFill>
                  <a:srgbClr val="003366"/>
                </a:solidFill>
              </a:defRPr>
            </a:pPr>
            <a:endParaRPr dirty="0"/>
          </a:p>
        </p:txBody>
      </p:sp>
      <p:pic>
        <p:nvPicPr>
          <p:cNvPr id="5" name="Image 4">
            <a:extLst>
              <a:ext uri="{FF2B5EF4-FFF2-40B4-BE49-F238E27FC236}">
                <a16:creationId xmlns:a16="http://schemas.microsoft.com/office/drawing/2014/main" id="{6CC898D7-7C08-48B9-A963-BF10BE7A3FEC}"/>
              </a:ext>
            </a:extLst>
          </p:cNvPr>
          <p:cNvPicPr>
            <a:picLocks noChangeAspect="1"/>
          </p:cNvPicPr>
          <p:nvPr/>
        </p:nvPicPr>
        <p:blipFill>
          <a:blip r:embed="rId2"/>
          <a:stretch>
            <a:fillRect/>
          </a:stretch>
        </p:blipFill>
        <p:spPr>
          <a:xfrm>
            <a:off x="-136235" y="0"/>
            <a:ext cx="9144000" cy="6858000"/>
          </a:xfrm>
          <a:prstGeom prst="rect">
            <a:avLst/>
          </a:prstGeom>
          <a:gradFill>
            <a:gsLst>
              <a:gs pos="99000">
                <a:schemeClr val="accent1">
                  <a:tint val="100000"/>
                  <a:shade val="100000"/>
                  <a:satMod val="130000"/>
                  <a:alpha val="26000"/>
                </a:schemeClr>
              </a:gs>
              <a:gs pos="100000">
                <a:schemeClr val="accent1">
                  <a:tint val="50000"/>
                  <a:shade val="100000"/>
                  <a:satMod val="350000"/>
                </a:schemeClr>
              </a:gs>
            </a:gsLst>
            <a:lin ang="16200000" scaled="0"/>
          </a:gradFill>
        </p:spPr>
      </p:pic>
      <p:sp>
        <p:nvSpPr>
          <p:cNvPr id="6" name="Rectangle 2">
            <a:extLst>
              <a:ext uri="{FF2B5EF4-FFF2-40B4-BE49-F238E27FC236}">
                <a16:creationId xmlns:a16="http://schemas.microsoft.com/office/drawing/2014/main" id="{D2B05FB9-AAF4-4FF4-92F4-24769DEC8276}"/>
              </a:ext>
            </a:extLst>
          </p:cNvPr>
          <p:cNvSpPr>
            <a:spLocks noChangeArrowheads="1"/>
          </p:cNvSpPr>
          <p:nvPr/>
        </p:nvSpPr>
        <p:spPr bwMode="auto">
          <a:xfrm>
            <a:off x="1333470" y="768808"/>
            <a:ext cx="6530369"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fr-FR" sz="8000" b="0" i="0" strike="noStrike" cap="none" normalizeH="0" baseline="0" dirty="0">
                <a:ln>
                  <a:noFill/>
                </a:ln>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rPr>
              <a:t>الأبواب المفتوحة الافتراضية </a:t>
            </a:r>
            <a:r>
              <a:rPr kumimoji="0" lang="ar-SA" altLang="fr-FR" sz="7200" b="0" i="0" strike="noStrike" cap="none" normalizeH="0" baseline="0" dirty="0">
                <a:ln>
                  <a:noFill/>
                </a:ln>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rPr>
              <a:t>على </a:t>
            </a:r>
            <a:r>
              <a:rPr kumimoji="0" lang="ar-SA" altLang="fr-FR" sz="6000" b="0" i="0" strike="noStrike" cap="none" normalizeH="0" baseline="0" dirty="0" err="1">
                <a:ln>
                  <a:noFill/>
                </a:ln>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rPr>
              <a:t>جامعةمصطفى</a:t>
            </a:r>
            <a:r>
              <a:rPr kumimoji="0" lang="ar-SA" altLang="fr-FR" sz="6000" b="0" i="0" strike="noStrike" cap="none" normalizeH="0" baseline="0" dirty="0">
                <a:ln>
                  <a:noFill/>
                </a:ln>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rPr>
              <a:t> إسطمبولي معسكر</a:t>
            </a:r>
            <a:endParaRPr kumimoji="0" lang="ar-DZ" altLang="fr-FR" sz="6000" b="0" i="0" strike="noStrike" cap="none" normalizeH="0" baseline="0" dirty="0">
              <a:ln>
                <a:noFill/>
              </a:ln>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lang="ar-DZ" altLang="fr-FR" sz="4400" dirty="0">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rPr>
              <a:t>كلية الحقوق والعلوم السياسية</a:t>
            </a:r>
          </a:p>
          <a:p>
            <a:pPr marL="0" marR="0" lvl="0" indent="0" algn="ctr" defTabSz="914400" rtl="1" eaLnBrk="0" fontAlgn="base" latinLnBrk="0" hangingPunct="0">
              <a:lnSpc>
                <a:spcPct val="100000"/>
              </a:lnSpc>
              <a:spcBef>
                <a:spcPct val="0"/>
              </a:spcBef>
              <a:spcAft>
                <a:spcPct val="0"/>
              </a:spcAft>
              <a:buClrTx/>
              <a:buSzTx/>
              <a:buFontTx/>
              <a:buNone/>
              <a:tabLst/>
            </a:pPr>
            <a:r>
              <a:rPr kumimoji="0" lang="ar-DZ" altLang="fr-FR" sz="4400" b="0" i="0" strike="noStrike" cap="none" normalizeH="0" baseline="0" dirty="0">
                <a:ln>
                  <a:noFill/>
                </a:ln>
                <a:solidFill>
                  <a:schemeClr val="accent2">
                    <a:lumMod val="75000"/>
                  </a:schemeClr>
                </a:solidFill>
                <a:effectLst>
                  <a:outerShdw blurRad="38100" dist="38100" dir="2700000" algn="tl">
                    <a:srgbClr val="000000">
                      <a:alpha val="43137"/>
                    </a:srgbClr>
                  </a:outerShdw>
                </a:effectLst>
                <a:latin typeface="Urdu Typesetting" panose="03020402040406030203" pitchFamily="66" charset="-78"/>
                <a:ea typeface="Times New Roman" panose="02020603050405020304" pitchFamily="18" charset="0"/>
                <a:cs typeface="Urdu Typesetting" panose="03020402040406030203" pitchFamily="66" charset="-78"/>
              </a:rPr>
              <a:t>قسم العلوم السياسية </a:t>
            </a:r>
          </a:p>
          <a:p>
            <a:pPr marL="0" marR="0" lvl="0" indent="0" algn="ctr" defTabSz="914400" rtl="1"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049" name="Image 2">
            <a:extLst>
              <a:ext uri="{FF2B5EF4-FFF2-40B4-BE49-F238E27FC236}">
                <a16:creationId xmlns:a16="http://schemas.microsoft.com/office/drawing/2014/main" id="{D45F3A92-C102-4185-BC7E-41BFAF5CC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23950" cy="984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Image 4">
            <a:extLst>
              <a:ext uri="{FF2B5EF4-FFF2-40B4-BE49-F238E27FC236}">
                <a16:creationId xmlns:a16="http://schemas.microsoft.com/office/drawing/2014/main" id="{8CD58A7F-5548-47D6-90F7-A801970891EB}"/>
              </a:ext>
            </a:extLst>
          </p:cNvPr>
          <p:cNvPicPr>
            <a:picLocks noChangeAspect="1"/>
          </p:cNvPicPr>
          <p:nvPr/>
        </p:nvPicPr>
        <p:blipFill>
          <a:blip r:embed="rId2"/>
          <a:stretch>
            <a:fillRect/>
          </a:stretch>
        </p:blipFill>
        <p:spPr>
          <a:xfrm>
            <a:off x="0" y="0"/>
            <a:ext cx="9144000" cy="6858000"/>
          </a:xfrm>
          <a:prstGeom prst="rect">
            <a:avLst/>
          </a:prstGeom>
        </p:spPr>
      </p:pic>
      <p:sp>
        <p:nvSpPr>
          <p:cNvPr id="7" name="ZoneTexte 6">
            <a:extLst>
              <a:ext uri="{FF2B5EF4-FFF2-40B4-BE49-F238E27FC236}">
                <a16:creationId xmlns:a16="http://schemas.microsoft.com/office/drawing/2014/main" id="{C8C007BE-F061-4752-94B4-33D913EB9F91}"/>
              </a:ext>
            </a:extLst>
          </p:cNvPr>
          <p:cNvSpPr txBox="1"/>
          <p:nvPr/>
        </p:nvSpPr>
        <p:spPr>
          <a:xfrm>
            <a:off x="126608" y="168813"/>
            <a:ext cx="9017391" cy="5759077"/>
          </a:xfrm>
          <a:prstGeom prst="rect">
            <a:avLst/>
          </a:prstGeom>
          <a:noFill/>
        </p:spPr>
        <p:txBody>
          <a:bodyPr wrap="square">
            <a:spAutoFit/>
          </a:bodyPr>
          <a:lstStyle/>
          <a:p>
            <a:pPr algn="r" rtl="1">
              <a:lnSpc>
                <a:spcPct val="107000"/>
              </a:lnSpc>
              <a:spcAft>
                <a:spcPts val="800"/>
              </a:spcAft>
            </a:pPr>
            <a:r>
              <a:rPr lang="ar-SA" sz="3200" dirty="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نبذة عن قسم العلوم السياسية</a:t>
            </a:r>
            <a:endParaRPr lang="ar-DZ" sz="3200" dirty="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endParaRPr>
          </a:p>
          <a:p>
            <a:pPr algn="r" rtl="1">
              <a:lnSpc>
                <a:spcPct val="107000"/>
              </a:lnSpc>
              <a:spcAft>
                <a:spcPts val="800"/>
              </a:spcAft>
            </a:pPr>
            <a:endParaRPr lang="fr-FR" sz="16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700" dirty="0">
                <a:solidFill>
                  <a:srgbClr val="000000"/>
                </a:solidFill>
                <a:effectLst/>
                <a:latin typeface="Calibri" panose="020F0502020204030204" pitchFamily="34" charset="0"/>
                <a:ea typeface="Times New Roman" panose="02020603050405020304" pitchFamily="18" charset="0"/>
                <a:cs typeface="Yakout Linotype Light" panose="020B0500040000020004" pitchFamily="34" charset="-78"/>
              </a:rPr>
              <a:t> </a:t>
            </a:r>
            <a:endParaRPr lang="fr-FR" sz="1050" dirty="0">
              <a:effectLst/>
              <a:latin typeface="Calibri" panose="020F0502020204030204" pitchFamily="34" charset="0"/>
              <a:ea typeface="Calibri" panose="020F0502020204030204" pitchFamily="34" charset="0"/>
              <a:cs typeface="Arial" panose="020B0604020202020204" pitchFamily="34" charset="0"/>
            </a:endParaRPr>
          </a:p>
          <a:p>
            <a:pPr indent="449580" algn="just" rtl="1">
              <a:lnSpc>
                <a:spcPct val="107000"/>
              </a:lnSpc>
              <a:spcAft>
                <a:spcPts val="800"/>
              </a:spcAft>
            </a:pPr>
            <a:r>
              <a:rPr lang="ar-SA"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تأسس قسم العلوم السياسية عام 2010 بمقتضى القرار 279 المؤرخ في 07 سبتمبر 2010 المتضمن تأهيل جامعة معسكر لضمان التكوين في الليسانس الاكاديمية في العلوم السياسية، استجابة لاحتياجات التنمية والتعليم العالي واستكمالا لمنظومة أقسام كلية الحقوق والعلوم السياسية بجامعة مصطفى اسطمبولي معسكر، وذلك بعد أن توافرت له كفاءات علمية من أعضاء هيئة التدريس. </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indent="449580" algn="just" rtl="1">
              <a:lnSpc>
                <a:spcPct val="107000"/>
              </a:lnSpc>
              <a:spcAft>
                <a:spcPts val="800"/>
              </a:spcAft>
            </a:pPr>
            <a:r>
              <a:rPr lang="ar-SA"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وتوالت دفعات الخريجين بانتظام بدأ من عام 2013. وبفضل الله وتوفيقه، أثبت خريجو القسم كفاءتهم العالية وحققوا نجاحات في مؤسسات الدولة وأجهزة الإعلام ومؤسسات القطاع الخاص </a:t>
            </a:r>
            <a:r>
              <a:rPr lang="ar-DZ"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حيث تبوأ</a:t>
            </a:r>
            <a:r>
              <a:rPr lang="ar-SA"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العديد منهم إلى مراكز مرموقة وقيادية. كما ساهم أعضاء الهيئة التدريسية بالقسم بجدارة في تقديم دراسات واستشارات على مستوى الجامعة وأجهزة الدولة والإعلام والقطاع الخاص.</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1800" dirty="0">
                <a:solidFill>
                  <a:srgbClr val="000000"/>
                </a:solidFill>
                <a:effectLst/>
                <a:latin typeface="Calibri" panose="020F0502020204030204" pitchFamily="34" charset="0"/>
                <a:ea typeface="Times New Roman" panose="02020603050405020304" pitchFamily="18" charset="0"/>
                <a:cs typeface="Yakout Linotype Light" panose="020B0500040000020004" pitchFamily="34" charset="-78"/>
              </a:rPr>
              <a:t> </a:t>
            </a:r>
            <a:endParaRPr lang="fr-FR" sz="105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Image 4">
            <a:extLst>
              <a:ext uri="{FF2B5EF4-FFF2-40B4-BE49-F238E27FC236}">
                <a16:creationId xmlns:a16="http://schemas.microsoft.com/office/drawing/2014/main" id="{5B9B5CD1-E3DA-4286-8433-0E792F82AB5F}"/>
              </a:ext>
            </a:extLst>
          </p:cNvPr>
          <p:cNvPicPr>
            <a:picLocks noChangeAspect="1"/>
          </p:cNvPicPr>
          <p:nvPr/>
        </p:nvPicPr>
        <p:blipFill>
          <a:blip r:embed="rId2"/>
          <a:stretch>
            <a:fillRect/>
          </a:stretch>
        </p:blipFill>
        <p:spPr>
          <a:xfrm>
            <a:off x="0" y="0"/>
            <a:ext cx="9144000" cy="6858000"/>
          </a:xfrm>
          <a:prstGeom prst="rect">
            <a:avLst/>
          </a:prstGeom>
        </p:spPr>
      </p:pic>
      <p:sp>
        <p:nvSpPr>
          <p:cNvPr id="7" name="ZoneTexte 6">
            <a:extLst>
              <a:ext uri="{FF2B5EF4-FFF2-40B4-BE49-F238E27FC236}">
                <a16:creationId xmlns:a16="http://schemas.microsoft.com/office/drawing/2014/main" id="{314A4088-E033-48E5-8B46-4A1769762240}"/>
              </a:ext>
            </a:extLst>
          </p:cNvPr>
          <p:cNvSpPr txBox="1"/>
          <p:nvPr/>
        </p:nvSpPr>
        <p:spPr>
          <a:xfrm>
            <a:off x="0" y="-411479"/>
            <a:ext cx="9256542" cy="5907130"/>
          </a:xfrm>
          <a:prstGeom prst="rect">
            <a:avLst/>
          </a:prstGeom>
          <a:noFill/>
        </p:spPr>
        <p:txBody>
          <a:bodyPr wrap="square">
            <a:spAutoFit/>
          </a:bodyPr>
          <a:lstStyle/>
          <a:p>
            <a:pPr algn="ctr" rtl="1">
              <a:lnSpc>
                <a:spcPct val="107000"/>
              </a:lnSpc>
              <a:spcAft>
                <a:spcPts val="800"/>
              </a:spcAft>
            </a:pPr>
            <a:endParaRPr lang="ar-DZ" sz="2400" dirty="0">
              <a:solidFill>
                <a:srgbClr val="000000"/>
              </a:solidFill>
              <a:effectLst/>
              <a:latin typeface="Calibri" panose="020F0502020204030204" pitchFamily="34" charset="0"/>
              <a:ea typeface="Times New Roman" panose="02020603050405020304" pitchFamily="18" charset="0"/>
              <a:cs typeface="Urdu Typesetting" panose="03020402040406030203" pitchFamily="66" charset="-78"/>
            </a:endParaRPr>
          </a:p>
          <a:p>
            <a:pPr algn="ctr" rtl="1">
              <a:lnSpc>
                <a:spcPct val="107000"/>
              </a:lnSpc>
              <a:spcAft>
                <a:spcPts val="800"/>
              </a:spcAft>
            </a:pPr>
            <a:r>
              <a:rPr lang="ar-SA" sz="36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الرؤية:</a:t>
            </a:r>
            <a:endParaRPr lang="fr-FR"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يسعى القسم لأن يكون من الأقسام المتميزة على مستوى التخصص العلمي.</a:t>
            </a:r>
            <a:endParaRPr lang="fr-FR"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SA" sz="32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الرسالة:</a:t>
            </a:r>
            <a:endParaRPr lang="fr-FR"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DZ" sz="23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SA" sz="23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أن يكون قسم العلوم السياسية مرجعًا أكاديميًا متميزًا على المستويين الوطني والإقليمي، </a:t>
            </a: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بما يحقق صالح الطالب وصالح المجتمع، وإعداد كفاءات علمية وطنية متخصصة تلبي الاحتياجات التنموية للدولة.</a:t>
            </a:r>
            <a:endParaRPr lang="fr-FR"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indent="449580" algn="just" rtl="1">
              <a:lnSpc>
                <a:spcPct val="107000"/>
              </a:lnSpc>
              <a:spcAft>
                <a:spcPts val="800"/>
              </a:spcAft>
            </a:pP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يطمح القسم في أن يكون من الأقسام المتميزة على مستوى التخصص العلمي وطنيا وجهويا، ويسعى جاهداً لأداء دوره في المساهمة الفاعلة للنهوض بالعملية التعليمية.  ويتجسد ذلك من خلال اهتمام القسم بجانبين مترابطين: ففي الجانب الأكاديمي، يركز القسم على جودة مادته العلمية وشمولها، وعلى تنمية شخصية الطالب ومهاراته العلمية والعملية، وعلى تفعيل دور القسم في منظومة الكلية والجامعة والتعليم العالي بشكل عام.  وفي جانب خدمة المجتمع، يحرص القسم على إعداد كفاءات مؤهلة في مجال العلوم السياسية تلبي احتياجات المجتمع بقطاعيه الخاص والعام، وعلى أن يكون برنامجه مرناً ومتنوعاً بحيث يواكب متطلبات مرحلة التنمية، كما يحرص على النشاط في مجال البحث والاستشارات والتدريب.</a:t>
            </a:r>
            <a:endParaRPr lang="fr-FR"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Image 4">
            <a:extLst>
              <a:ext uri="{FF2B5EF4-FFF2-40B4-BE49-F238E27FC236}">
                <a16:creationId xmlns:a16="http://schemas.microsoft.com/office/drawing/2014/main" id="{58DF96F7-89F8-40A5-BCF5-EC2373A5C8FD}"/>
              </a:ext>
            </a:extLst>
          </p:cNvPr>
          <p:cNvPicPr>
            <a:picLocks noChangeAspect="1"/>
          </p:cNvPicPr>
          <p:nvPr/>
        </p:nvPicPr>
        <p:blipFill>
          <a:blip r:embed="rId2"/>
          <a:stretch>
            <a:fillRect/>
          </a:stretch>
        </p:blipFill>
        <p:spPr>
          <a:xfrm>
            <a:off x="0" y="0"/>
            <a:ext cx="9144000" cy="6857999"/>
          </a:xfrm>
          <a:prstGeom prst="rect">
            <a:avLst/>
          </a:prstGeom>
        </p:spPr>
      </p:pic>
      <p:sp>
        <p:nvSpPr>
          <p:cNvPr id="7" name="ZoneTexte 6">
            <a:extLst>
              <a:ext uri="{FF2B5EF4-FFF2-40B4-BE49-F238E27FC236}">
                <a16:creationId xmlns:a16="http://schemas.microsoft.com/office/drawing/2014/main" id="{6DDA9F4F-D3FE-4604-B90C-C6DBD530B7BC}"/>
              </a:ext>
            </a:extLst>
          </p:cNvPr>
          <p:cNvSpPr txBox="1"/>
          <p:nvPr/>
        </p:nvSpPr>
        <p:spPr>
          <a:xfrm>
            <a:off x="0" y="465556"/>
            <a:ext cx="9143999" cy="4712829"/>
          </a:xfrm>
          <a:prstGeom prst="rect">
            <a:avLst/>
          </a:prstGeom>
          <a:noFill/>
        </p:spPr>
        <p:txBody>
          <a:bodyPr wrap="square">
            <a:spAutoFit/>
          </a:bodyPr>
          <a:lstStyle/>
          <a:p>
            <a:pPr algn="just" rtl="1">
              <a:lnSpc>
                <a:spcPct val="107000"/>
              </a:lnSpc>
              <a:spcAft>
                <a:spcPts val="800"/>
              </a:spcAft>
            </a:pPr>
            <a:r>
              <a:rPr lang="ar-SA" sz="36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الأهداف</a:t>
            </a:r>
            <a:endParaRPr lang="fr-FR"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9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القيام بدوره بكفاءة وفاعلية، وفي ضوء قيم وأعراف المجتمع ال</a:t>
            </a:r>
            <a:r>
              <a:rPr lang="ar-DZ"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جزائري</a:t>
            </a: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الأصيل</a:t>
            </a:r>
            <a:r>
              <a:rPr lang="ar-DZ"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ة</a:t>
            </a:r>
            <a:r>
              <a:rPr lang="fr-FR"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DZ" sz="2400" dirty="0" err="1">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وثوابته</a:t>
            </a:r>
            <a:r>
              <a:rPr lang="ar-DZ"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الوطنية</a:t>
            </a:r>
            <a:r>
              <a:rPr lang="ar-SA" sz="12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الاستمرار في مواكبة واستيعاب </a:t>
            </a:r>
            <a:r>
              <a:rPr lang="ar-DZ"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المستجدات </a:t>
            </a: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في التخصص الأكاديمي والتركيز على النواحي العملية فيه، وربط برنامج القسم و</a:t>
            </a:r>
            <a:r>
              <a:rPr lang="ar-DZ"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ال</a:t>
            </a: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مواد العلمية باحتياجات وواقع التنمية في الجزائر.</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جعل الطالب محور العملية التعليمية في القسم، وتعزيز مهاراته العلمية والعملية في مجال العلوم السياسية وتنمية شخصيته وتشجيع روح البحث والتحليل لديه.</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إعداد كفاءات مؤهلة تلبي متطلبات التنمية واحتياجات المجتمع بقطاعيه العام والخاص.</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تفعيل دور القسم في منظومة الكلية والجامعة والتعليم العالي في الجزائر.</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توسيع نشاطه في مجال خدمة المجتمع وعملية التنمية في الجزائر.</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Image 4">
            <a:extLst>
              <a:ext uri="{FF2B5EF4-FFF2-40B4-BE49-F238E27FC236}">
                <a16:creationId xmlns:a16="http://schemas.microsoft.com/office/drawing/2014/main" id="{C29C6EE4-6116-4200-97FB-C10C359E5AED}"/>
              </a:ext>
            </a:extLst>
          </p:cNvPr>
          <p:cNvPicPr>
            <a:picLocks noChangeAspect="1"/>
          </p:cNvPicPr>
          <p:nvPr/>
        </p:nvPicPr>
        <p:blipFill>
          <a:blip r:embed="rId2"/>
          <a:stretch>
            <a:fillRect/>
          </a:stretch>
        </p:blipFill>
        <p:spPr>
          <a:xfrm>
            <a:off x="0" y="0"/>
            <a:ext cx="9144000" cy="6858000"/>
          </a:xfrm>
          <a:prstGeom prst="rect">
            <a:avLst/>
          </a:prstGeom>
        </p:spPr>
      </p:pic>
      <p:sp>
        <p:nvSpPr>
          <p:cNvPr id="7" name="ZoneTexte 6">
            <a:extLst>
              <a:ext uri="{FF2B5EF4-FFF2-40B4-BE49-F238E27FC236}">
                <a16:creationId xmlns:a16="http://schemas.microsoft.com/office/drawing/2014/main" id="{38360ABE-A4F1-4450-A567-0DC668B17ECB}"/>
              </a:ext>
            </a:extLst>
          </p:cNvPr>
          <p:cNvSpPr txBox="1"/>
          <p:nvPr/>
        </p:nvSpPr>
        <p:spPr>
          <a:xfrm>
            <a:off x="0" y="0"/>
            <a:ext cx="9144000" cy="6034985"/>
          </a:xfrm>
          <a:prstGeom prst="rect">
            <a:avLst/>
          </a:prstGeom>
          <a:noFill/>
        </p:spPr>
        <p:txBody>
          <a:bodyPr wrap="square">
            <a:spAutoFit/>
          </a:bodyPr>
          <a:lstStyle/>
          <a:p>
            <a:pPr algn="just" rtl="1">
              <a:lnSpc>
                <a:spcPct val="107000"/>
              </a:lnSpc>
              <a:spcAft>
                <a:spcPts val="800"/>
              </a:spcAft>
            </a:pP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البرامج ال</a:t>
            </a:r>
            <a:r>
              <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أكاديمية</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 على مستوى القسم </a:t>
            </a:r>
            <a:endPar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endParaRPr>
          </a:p>
          <a:p>
            <a:pPr algn="just" rtl="1">
              <a:lnSpc>
                <a:spcPct val="107000"/>
              </a:lnSpc>
              <a:spcAft>
                <a:spcPts val="800"/>
              </a:spcAft>
            </a:pPr>
            <a:endParaRPr lang="fr-FR"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برنامج ا</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لليسانس في العلوم السياسية</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fr-FR" sz="2400" dirty="0" err="1">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Bachelor’s</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 </a:t>
            </a:r>
            <a:r>
              <a:rPr lang="fr-FR" sz="2400" dirty="0" err="1">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Degree</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 in </a:t>
            </a:r>
            <a:r>
              <a:rPr lang="fr-FR" sz="2400" dirty="0" err="1">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Political</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 Science</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في تخصص تنظيم سياسي وإداري وهو مجال يركز على تعميق معرفة الطالب بكيفية صنع السياسة العامة وتحليلها، وعلى استيعاب عملية التنمية وأبعادها، وعلى توضيح دور الإدارة المحلية في نجاح التنمية.</a:t>
            </a:r>
            <a:endPar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endParaRPr>
          </a:p>
          <a:p>
            <a:pPr algn="just" rtl="1">
              <a:lnSpc>
                <a:spcPct val="107000"/>
              </a:lnSpc>
              <a:spcAft>
                <a:spcPts val="800"/>
              </a:spcAft>
            </a:pPr>
            <a:endParaRPr lang="fr-FR"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 </a:t>
            </a:r>
            <a:r>
              <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برنامج ا</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لماستر في الإدارة المحلية</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Master in Local Administration</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ويتميز هذا البرنامج بأنه يركز على الدراسة العلمية المتخصصة لحقل السياسة العامة، أحد الحقول الحيوية والمتطورة في العلوم السياسية، والذي يتعلق بعملية تشخيص وتحليل القضايا والاحتياجات الاجتماعية والتنموية وصناعة وتنفيذ وتقويم السياسات العامة الملائمة لمعالجتها، ويتميز البرنامج بطبيعة تطبيقية وبتصميمه الذي يركز على دراسة وتحليل السياسات العامة</a:t>
            </a:r>
            <a:r>
              <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والإدارة المحلية</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في الجزائر.</a:t>
            </a:r>
            <a:endParaRPr lang="fr-FR"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Image 3">
            <a:extLst>
              <a:ext uri="{FF2B5EF4-FFF2-40B4-BE49-F238E27FC236}">
                <a16:creationId xmlns:a16="http://schemas.microsoft.com/office/drawing/2014/main" id="{FC995DCF-1BE0-4966-8E58-ED0615859C41}"/>
              </a:ext>
            </a:extLst>
          </p:cNvPr>
          <p:cNvPicPr>
            <a:picLocks noChangeAspect="1"/>
          </p:cNvPicPr>
          <p:nvPr/>
        </p:nvPicPr>
        <p:blipFill>
          <a:blip r:embed="rId2"/>
          <a:stretch>
            <a:fillRect/>
          </a:stretch>
        </p:blipFill>
        <p:spPr>
          <a:xfrm>
            <a:off x="0" y="0"/>
            <a:ext cx="9144000" cy="6858000"/>
          </a:xfrm>
          <a:prstGeom prst="rect">
            <a:avLst/>
          </a:prstGeom>
        </p:spPr>
      </p:pic>
      <p:sp>
        <p:nvSpPr>
          <p:cNvPr id="8" name="ZoneTexte 7">
            <a:extLst>
              <a:ext uri="{FF2B5EF4-FFF2-40B4-BE49-F238E27FC236}">
                <a16:creationId xmlns:a16="http://schemas.microsoft.com/office/drawing/2014/main" id="{929AF11A-72A2-457E-A23C-50666551E850}"/>
              </a:ext>
            </a:extLst>
          </p:cNvPr>
          <p:cNvSpPr txBox="1"/>
          <p:nvPr/>
        </p:nvSpPr>
        <p:spPr>
          <a:xfrm>
            <a:off x="0" y="218758"/>
            <a:ext cx="9143999" cy="6690614"/>
          </a:xfrm>
          <a:prstGeom prst="rect">
            <a:avLst/>
          </a:prstGeom>
          <a:noFill/>
        </p:spPr>
        <p:txBody>
          <a:bodyPr wrap="square">
            <a:spAutoFit/>
          </a:bodyPr>
          <a:lstStyle/>
          <a:p>
            <a:pPr algn="just" rtl="1">
              <a:lnSpc>
                <a:spcPct val="107000"/>
              </a:lnSpc>
              <a:spcAft>
                <a:spcPts val="800"/>
              </a:spcAft>
            </a:pPr>
            <a:r>
              <a:rPr lang="ar-SA" sz="3600" dirty="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الفرص الوظيفية لخريجي القسم</a:t>
            </a:r>
            <a:endParaRPr lang="fr-FR" dirty="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9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DZ" sz="9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تشمل مجالات العمل المتاحة التي يمكن أن يلتحق بها خريج العلوم السياسية التالي:</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1.    الأجهزة والمؤسسات الحكومية</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2.    الحقل الدبلوماسي</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3.    المؤسسات الأمنية والعسكرية</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4.    القطاع التعليمي والأكاديمي</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5.    المؤسسات الإعلامية بأنواعها</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6.    مؤسسات البحثية ومراكز الدراسات </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7.    المنظمات الإقليمية والدولية</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spcAft>
                <a:spcPts val="800"/>
              </a:spcAft>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8.    المؤسسات التطوعية ومؤسسات المجتمع المدني</a:t>
            </a:r>
            <a:endParaRPr lang="fr-FR"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57200" indent="-457200" algn="just" rtl="1">
              <a:buFont typeface="Wingdings" panose="05000000000000000000" pitchFamily="2" charset="2"/>
              <a:buChar char="§"/>
            </a:pPr>
            <a:r>
              <a:rPr lang="ar-SA" sz="2800" dirty="0">
                <a:solidFill>
                  <a:schemeClr val="bg1"/>
                </a:solidFill>
                <a:effectLst>
                  <a:outerShdw blurRad="38100" dist="38100" dir="2700000" algn="tl">
                    <a:srgbClr val="000000">
                      <a:alpha val="43137"/>
                    </a:srgbClr>
                  </a:outerShdw>
                </a:effectLst>
                <a:ea typeface="Times New Roman" panose="02020603050405020304" pitchFamily="18" charset="0"/>
                <a:cs typeface="Yakout Linotype Light" panose="020B0500040000020004" pitchFamily="34" charset="-78"/>
              </a:rPr>
              <a:t>9.    الشركات والبنوك ومؤسسات القطاع الخاص.</a:t>
            </a:r>
            <a:endParaRPr lang="fr-FR"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643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Image 4">
            <a:extLst>
              <a:ext uri="{FF2B5EF4-FFF2-40B4-BE49-F238E27FC236}">
                <a16:creationId xmlns:a16="http://schemas.microsoft.com/office/drawing/2014/main" id="{2225FDED-5C2E-4C71-BE4F-F2E4E3070BAF}"/>
              </a:ext>
            </a:extLst>
          </p:cNvPr>
          <p:cNvPicPr>
            <a:picLocks noChangeAspect="1"/>
          </p:cNvPicPr>
          <p:nvPr/>
        </p:nvPicPr>
        <p:blipFill>
          <a:blip r:embed="rId2"/>
          <a:stretch>
            <a:fillRect/>
          </a:stretch>
        </p:blipFill>
        <p:spPr>
          <a:xfrm>
            <a:off x="0" y="0"/>
            <a:ext cx="9144000" cy="6858000"/>
          </a:xfrm>
          <a:prstGeom prst="rect">
            <a:avLst/>
          </a:prstGeom>
        </p:spPr>
      </p:pic>
      <p:sp>
        <p:nvSpPr>
          <p:cNvPr id="9" name="ZoneTexte 8">
            <a:extLst>
              <a:ext uri="{FF2B5EF4-FFF2-40B4-BE49-F238E27FC236}">
                <a16:creationId xmlns:a16="http://schemas.microsoft.com/office/drawing/2014/main" id="{5FA6C383-83B5-49ED-A3D4-ED1327257DFD}"/>
              </a:ext>
            </a:extLst>
          </p:cNvPr>
          <p:cNvSpPr txBox="1"/>
          <p:nvPr/>
        </p:nvSpPr>
        <p:spPr>
          <a:xfrm>
            <a:off x="0" y="13839"/>
            <a:ext cx="9144000" cy="5182124"/>
          </a:xfrm>
          <a:prstGeom prst="rect">
            <a:avLst/>
          </a:prstGeom>
          <a:noFill/>
        </p:spPr>
        <p:txBody>
          <a:bodyPr wrap="square">
            <a:spAutoFit/>
          </a:bodyPr>
          <a:lstStyle/>
          <a:p>
            <a:pPr algn="r" rtl="1">
              <a:lnSpc>
                <a:spcPct val="107000"/>
              </a:lnSpc>
              <a:spcAft>
                <a:spcPts val="800"/>
              </a:spcAft>
            </a:pPr>
            <a:r>
              <a:rPr lang="ar-SA" sz="3200"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أهمية التخصص في السياق الجزائري والدولي (لماذا أدرس تخصص العلوم السياسية) </a:t>
            </a:r>
            <a:endParaRPr lang="fr-FR" sz="1600"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7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endParaRPr lang="ar-DZ" sz="7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endParaRPr>
          </a:p>
          <a:p>
            <a:pPr algn="r" rtl="1">
              <a:lnSpc>
                <a:spcPct val="107000"/>
              </a:lnSpc>
              <a:spcAft>
                <a:spcPts val="800"/>
              </a:spcAft>
            </a:pPr>
            <a:endParaRPr lang="fr-FR" sz="105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يعزز الوعي السياسي لدى الشباب ويشجع على المواطنة الفعّالة والمشاركة في الشأن العام</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يواكب التحولات الجيوسياسية ويؤهل كفاءات لفهم التحديات الإقليمية والعالمية مثل الأمن، الهجرة، الطاقة، والتنمية</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يساهم في صناعة القرار من خلال البحث الأكاديمي، التحليل السياسي، وصياغة السياسات العمومية</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يُعتبر ركيزة أساسية لتكوين أطر الدولة والمؤسسات السيادية في مختلف المستويات (حكومة، برلمان، دبلوماسية)</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يُسهم في </a:t>
            </a:r>
            <a:r>
              <a:rPr lang="ar-SA" sz="2400" dirty="0" err="1">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تموقع</a:t>
            </a:r>
            <a:r>
              <a:rPr lang="ar-SA" sz="24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الجزائر في محيطها الإقليمي والدولي عبر تأطير نخب مستنيرة قادرة على التفاوض، التمثيل، والتأثير في الساحة الدولية</a:t>
            </a:r>
            <a:r>
              <a:rPr lang="fr-FR" sz="2400" dirty="0">
                <a:solidFill>
                  <a:srgbClr val="000000"/>
                </a:solidFill>
                <a:effectLst>
                  <a:outerShdw blurRad="38100" dist="38100" dir="2700000" algn="tl">
                    <a:srgbClr val="000000">
                      <a:alpha val="43137"/>
                    </a:srgbClr>
                  </a:outerShdw>
                </a:effectLst>
                <a:latin typeface="Yakout Linotype Light" panose="020B0500040000020004" pitchFamily="34" charset="-78"/>
                <a:ea typeface="Times New Roman" panose="02020603050405020304" pitchFamily="18" charset="0"/>
                <a:cs typeface="Arial" panose="020B0604020202020204" pitchFamily="34" charset="0"/>
              </a:rPr>
              <a:t>.</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678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6E6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Image 3">
            <a:extLst>
              <a:ext uri="{FF2B5EF4-FFF2-40B4-BE49-F238E27FC236}">
                <a16:creationId xmlns:a16="http://schemas.microsoft.com/office/drawing/2014/main" id="{53A268D3-34B1-484F-B6FE-0F72388FFF21}"/>
              </a:ext>
            </a:extLst>
          </p:cNvPr>
          <p:cNvPicPr>
            <a:picLocks noChangeAspect="1"/>
          </p:cNvPicPr>
          <p:nvPr/>
        </p:nvPicPr>
        <p:blipFill>
          <a:blip r:embed="rId2"/>
          <a:stretch>
            <a:fillRect/>
          </a:stretch>
        </p:blipFill>
        <p:spPr>
          <a:xfrm>
            <a:off x="0" y="0"/>
            <a:ext cx="9144000" cy="6858000"/>
          </a:xfrm>
          <a:prstGeom prst="rect">
            <a:avLst/>
          </a:prstGeom>
        </p:spPr>
      </p:pic>
      <p:sp>
        <p:nvSpPr>
          <p:cNvPr id="8" name="ZoneTexte 7">
            <a:extLst>
              <a:ext uri="{FF2B5EF4-FFF2-40B4-BE49-F238E27FC236}">
                <a16:creationId xmlns:a16="http://schemas.microsoft.com/office/drawing/2014/main" id="{EFB364A9-F101-4522-8AE6-4B991FCE1F94}"/>
              </a:ext>
            </a:extLst>
          </p:cNvPr>
          <p:cNvSpPr txBox="1"/>
          <p:nvPr/>
        </p:nvSpPr>
        <p:spPr>
          <a:xfrm>
            <a:off x="0" y="0"/>
            <a:ext cx="9144000" cy="6647974"/>
          </a:xfrm>
          <a:prstGeom prst="rect">
            <a:avLst/>
          </a:prstGeom>
          <a:noFill/>
        </p:spPr>
        <p:txBody>
          <a:bodyPr wrap="square">
            <a:spAutoFit/>
          </a:bodyPr>
          <a:lstStyle/>
          <a:p>
            <a:pPr algn="just" rtl="1">
              <a:lnSpc>
                <a:spcPct val="107000"/>
              </a:lnSpc>
              <a:spcAft>
                <a:spcPts val="800"/>
              </a:spcAft>
            </a:pP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النظرة المستقبلية</a:t>
            </a:r>
            <a:endParaRPr lang="fr-FR"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10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r>
              <a:rPr lang="ar-DZ"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يتوخى</a:t>
            </a: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قسم </a:t>
            </a:r>
            <a:r>
              <a:rPr lang="ar-DZ"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العلوم السياسية </a:t>
            </a: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وفق خطته استراتيجية مستقبلية لتحقيق رسالته وأهدافه من خلال إحداث توسع نوعي وكمي في برنامجه؛ وتشمل الجوانب التالية:</a:t>
            </a:r>
            <a:endParaRPr lang="fr-FR"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المشاركة</a:t>
            </a:r>
            <a:r>
              <a:rPr lang="ar-DZ"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الفعالة</a:t>
            </a: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في النقاش الوطني وتقديم مقترحات بشأن تجديد ومراجعة وتحيين عروض التكوين في طوري الليسانس والماستر استجابة لطلب الوزارة الوصية.</a:t>
            </a:r>
            <a:endParaRPr lang="fr-FR"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إعداد عروض التكوين خاصة بطوري الليسانس (علاقات دولية) وطور الماستر (قانون العلاقات الدولية) </a:t>
            </a:r>
            <a:endParaRPr lang="fr-FR"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العمل على عقد برامج تدريبية في مجال التخصص والقسم يجتهد في تحقيق ذلك وفق ما يتاح له من إمكانيات.</a:t>
            </a:r>
            <a:endParaRPr lang="ar-DZ" sz="23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endParaRPr>
          </a:p>
          <a:p>
            <a:pPr marL="342900" indent="-342900" algn="just" rtl="1">
              <a:lnSpc>
                <a:spcPct val="107000"/>
              </a:lnSpc>
              <a:spcAft>
                <a:spcPts val="800"/>
              </a:spcAft>
              <a:buFontTx/>
              <a:buChar char="-"/>
            </a:pPr>
            <a:r>
              <a:rPr lang="ar-DZ" sz="23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akout Linotype Light" panose="020B0500040000020004" pitchFamily="34" charset="-78"/>
              </a:rPr>
              <a:t>تماشيًا مع التوجهات الاستراتيجية لوزارة التعليم العالي والبحث العلمي، واستجابةً لقرارها القاضي بتعزيز استخدام اللغة الإنجليزية كلغة للتدريس في التعليم العالي، شرع قسم العلوم السياسية في </a:t>
            </a:r>
          </a:p>
          <a:p>
            <a:pPr algn="just" rtl="1">
              <a:lnSpc>
                <a:spcPct val="107000"/>
              </a:lnSpc>
              <a:spcAft>
                <a:spcPts val="800"/>
              </a:spcAft>
            </a:pPr>
            <a:r>
              <a:rPr lang="ar-DZ" sz="23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akout Linotype Light" panose="020B0500040000020004" pitchFamily="34" charset="-78"/>
              </a:rPr>
              <a:t>تدريس عدد من المواد الأساسية باللغة الإنجليزية للسنتين الأولى والثانية ليسانس، من بينها:</a:t>
            </a:r>
            <a:endParaRPr lang="ar-DZ"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akout Linotype Light" panose="020B0500040000020004" pitchFamily="34" charset="-78"/>
            </a:endParaRPr>
          </a:p>
          <a:p>
            <a:pPr>
              <a:spcAft>
                <a:spcPts val="800"/>
              </a:spcAft>
            </a:pPr>
            <a:r>
              <a:rPr lang="fr-FR" b="1" dirty="0">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Introduction to </a:t>
            </a:r>
            <a:r>
              <a:rPr lang="fr-FR" b="1" dirty="0" err="1">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political</a:t>
            </a:r>
            <a:r>
              <a:rPr lang="fr-FR" b="1" dirty="0">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 Science</a:t>
            </a:r>
            <a:endParaRPr lang="ar-DZ" b="1" dirty="0">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endParaRPr>
          </a:p>
          <a:p>
            <a:pPr algn="just">
              <a:spcAft>
                <a:spcPts val="800"/>
              </a:spcAft>
            </a:pPr>
            <a:r>
              <a:rPr lang="fr-FR" b="1" dirty="0">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Introduction to International Relations (IR)</a:t>
            </a:r>
            <a:r>
              <a:rPr lang="ar-DZ" b="1" dirty="0">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 </a:t>
            </a:r>
          </a:p>
          <a:p>
            <a:pPr algn="just">
              <a:spcAft>
                <a:spcPts val="800"/>
              </a:spcAft>
            </a:pPr>
            <a:r>
              <a:rPr lang="fr-FR" b="1" dirty="0" err="1">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Theories</a:t>
            </a:r>
            <a:r>
              <a:rPr lang="fr-FR" b="1" dirty="0">
                <a:solidFill>
                  <a:srgbClr val="000000"/>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Yakout Linotype Light" panose="020B0500040000020004" pitchFamily="34" charset="-78"/>
              </a:rPr>
              <a:t> of International Relations</a:t>
            </a:r>
            <a:endParaRPr lang="fr-FR" sz="2000" b="1" dirty="0">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6584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849C65-AE05-4114-9C57-887A2636A91F}"/>
              </a:ext>
            </a:extLst>
          </p:cNvPr>
          <p:cNvPicPr>
            <a:picLocks noChangeAspect="1"/>
          </p:cNvPicPr>
          <p:nvPr/>
        </p:nvPicPr>
        <p:blipFill>
          <a:blip r:embed="rId2"/>
          <a:stretch>
            <a:fillRect/>
          </a:stretch>
        </p:blipFill>
        <p:spPr>
          <a:xfrm>
            <a:off x="0" y="0"/>
            <a:ext cx="9144000" cy="7448843"/>
          </a:xfrm>
          <a:prstGeom prst="rect">
            <a:avLst/>
          </a:prstGeom>
        </p:spPr>
      </p:pic>
      <p:sp>
        <p:nvSpPr>
          <p:cNvPr id="5" name="ZoneTexte 4">
            <a:extLst>
              <a:ext uri="{FF2B5EF4-FFF2-40B4-BE49-F238E27FC236}">
                <a16:creationId xmlns:a16="http://schemas.microsoft.com/office/drawing/2014/main" id="{4A9331EB-3E92-4388-AF2B-F44AF087E4BE}"/>
              </a:ext>
            </a:extLst>
          </p:cNvPr>
          <p:cNvSpPr txBox="1"/>
          <p:nvPr/>
        </p:nvSpPr>
        <p:spPr>
          <a:xfrm>
            <a:off x="98474" y="870218"/>
            <a:ext cx="9045526" cy="3277757"/>
          </a:xfrm>
          <a:prstGeom prst="rect">
            <a:avLst/>
          </a:prstGeom>
          <a:noFill/>
        </p:spPr>
        <p:txBody>
          <a:bodyPr wrap="square">
            <a:spAutoFit/>
          </a:bodyPr>
          <a:lstStyle/>
          <a:p>
            <a:pPr algn="just" rtl="1">
              <a:lnSpc>
                <a:spcPct val="107000"/>
              </a:lnSpc>
              <a:spcAft>
                <a:spcPts val="800"/>
              </a:spcAft>
            </a:pPr>
            <a:r>
              <a:rPr lang="ar-SA" sz="32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Urdu Typesetting" panose="03020402040406030203" pitchFamily="66" charset="-78"/>
              </a:rPr>
              <a:t>ارتباط القسم برسالة الكلية وأهدافها</a:t>
            </a:r>
            <a:endParaRPr lang="fr-FR"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indent="449580" algn="just" rtl="1">
              <a:lnSpc>
                <a:spcPct val="107000"/>
              </a:lnSpc>
              <a:spcAft>
                <a:spcPts val="800"/>
              </a:spcAft>
            </a:pPr>
            <a:r>
              <a:rPr lang="ar-SA" sz="9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 </a:t>
            </a:r>
            <a:endParaRPr lang="fr-FR"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indent="449580" algn="just" rtl="1">
              <a:lnSpc>
                <a:spcPct val="107000"/>
              </a:lnSpc>
              <a:spcAft>
                <a:spcPts val="800"/>
              </a:spcAft>
            </a:pP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يقدم القسم برامج تعليمية وبحثية </a:t>
            </a:r>
            <a:r>
              <a:rPr lang="ar-DZ"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متنوعة و</a:t>
            </a:r>
            <a:r>
              <a:rPr lang="ar-SA" sz="2800" dirty="0">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Yakout Linotype Light" panose="020B0500040000020004" pitchFamily="34" charset="-78"/>
              </a:rPr>
              <a:t>عالية الجودة، تُعدّ الطلبة لتولي أدوار قيادية في مجالات السياسة، الدبلوماسية، الإعلام، والمجتمع المدني. يُشجع القسم على التفكير النقدي والتحليل العميق للقضايا السياسية المعاصرة، مع التركيز على تطوير المهارات البحثية والتواصلية. كما يسعى إلى بناء شراكات أكاديمية دولية لتعزيز التبادل المعرفي والثقافي.</a:t>
            </a:r>
            <a:endParaRPr lang="fr-FR"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801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TotalTime>
  <Words>912</Words>
  <Application>Microsoft Office PowerPoint</Application>
  <PresentationFormat>Affichage à l'écran (4:3)</PresentationFormat>
  <Paragraphs>60</Paragraphs>
  <Slides>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vt:i4>
      </vt:variant>
    </vt:vector>
  </HeadingPairs>
  <TitlesOfParts>
    <vt:vector size="16" baseType="lpstr">
      <vt:lpstr>Arial</vt:lpstr>
      <vt:lpstr>Berlin Sans FB</vt:lpstr>
      <vt:lpstr>Calibri</vt:lpstr>
      <vt:lpstr>Urdu Typesetting</vt:lpstr>
      <vt:lpstr>Wingdings</vt:lpstr>
      <vt:lpstr>Yakout Linotype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
  <cp:keywords/>
  <dc:description>generated using python-pptx</dc:description>
  <cp:lastModifiedBy>lotfiotello12@outlook.fr</cp:lastModifiedBy>
  <cp:revision>18</cp:revision>
  <dcterms:created xsi:type="dcterms:W3CDTF">2013-01-27T09:14:16Z</dcterms:created>
  <dcterms:modified xsi:type="dcterms:W3CDTF">2025-05-05T20:40:37Z</dcterms:modified>
  <cp:category/>
</cp:coreProperties>
</file>