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9" d="100"/>
          <a:sy n="79" d="100"/>
        </p:scale>
        <p:origin x="-1469"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409B85C-FCFE-491F-A9B4-AA40B8C4E5E4}" type="datetimeFigureOut">
              <a:rPr lang="fr-FR" smtClean="0"/>
              <a:t>31/08/2025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409B85C-FCFE-491F-A9B4-AA40B8C4E5E4}" type="datetimeFigureOut">
              <a:rPr lang="fr-FR" smtClean="0"/>
              <a:t>31/08/2025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409B85C-FCFE-491F-A9B4-AA40B8C4E5E4}" type="datetimeFigureOut">
              <a:rPr lang="fr-FR" smtClean="0"/>
              <a:t>31/08/2025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409B85C-FCFE-491F-A9B4-AA40B8C4E5E4}" type="datetimeFigureOut">
              <a:rPr lang="fr-FR" smtClean="0"/>
              <a:t>31/08/2025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409B85C-FCFE-491F-A9B4-AA40B8C4E5E4}" type="datetimeFigureOut">
              <a:rPr lang="fr-FR" smtClean="0"/>
              <a:t>31/08/2025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409B85C-FCFE-491F-A9B4-AA40B8C4E5E4}" type="datetimeFigureOut">
              <a:rPr lang="fr-FR" smtClean="0"/>
              <a:t>31/08/2025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8CFF3A-4598-48C7-800E-2A5A5245011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9B85C-FCFE-491F-A9B4-AA40B8C4E5E4}" type="datetimeFigureOut">
              <a:rPr lang="fr-FR" smtClean="0"/>
              <a:t>31/08/2025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8CFF3A-4598-48C7-800E-2A5A5245011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786058"/>
            <a:ext cx="7772400" cy="1470025"/>
          </a:xfrm>
        </p:spPr>
        <p:txBody>
          <a:bodyPr>
            <a:noAutofit/>
          </a:bodyPr>
          <a:lstStyle/>
          <a:p>
            <a:pPr rtl="1">
              <a:lnSpc>
                <a:spcPct val="115000"/>
              </a:lnSpc>
              <a:spcAft>
                <a:spcPts val="1000"/>
              </a:spcAft>
            </a:pPr>
            <a:r>
              <a:rPr lang="ar-DZ" sz="1600" kern="100" dirty="0">
                <a:ea typeface="Calibri"/>
                <a:cs typeface="Arial"/>
              </a:rPr>
              <a:t>زوار موقع جامعة مصطفى </a:t>
            </a:r>
            <a:r>
              <a:rPr lang="ar-DZ" sz="1600" kern="100" dirty="0" err="1">
                <a:ea typeface="Calibri"/>
                <a:cs typeface="Arial"/>
              </a:rPr>
              <a:t>اسطمبولي</a:t>
            </a:r>
            <a:r>
              <a:rPr lang="ar-DZ" sz="1600" kern="100" dirty="0">
                <a:ea typeface="Calibri"/>
                <a:cs typeface="Arial"/>
              </a:rPr>
              <a:t> الكرام,</a:t>
            </a:r>
            <a:r>
              <a:rPr lang="fr-FR" sz="1600" kern="100" dirty="0">
                <a:ea typeface="Calibri"/>
                <a:cs typeface="Arial"/>
              </a:rPr>
              <a:t/>
            </a:r>
            <a:br>
              <a:rPr lang="fr-FR" sz="1600" kern="100" dirty="0">
                <a:ea typeface="Calibri"/>
                <a:cs typeface="Arial"/>
              </a:rPr>
            </a:br>
            <a:r>
              <a:rPr lang="ar-DZ" sz="1600" kern="100" dirty="0">
                <a:ea typeface="Calibri"/>
                <a:cs typeface="Arial"/>
              </a:rPr>
              <a:t>نغتنم السانحة لنزف خالص تقديرنا وكبير امتناننا للأسرة الجامعية قاطبة </a:t>
            </a:r>
            <a:r>
              <a:rPr lang="ar-SA" sz="1600" kern="100" dirty="0" err="1">
                <a:ea typeface="Calibri"/>
                <a:cs typeface="Arial"/>
              </a:rPr>
              <a:t>آساتذةً</a:t>
            </a:r>
            <a:r>
              <a:rPr lang="ar-SA" sz="1600" kern="100" dirty="0">
                <a:ea typeface="Calibri"/>
                <a:cs typeface="Arial"/>
              </a:rPr>
              <a:t>، وطلبةً، ومُستخدَمين، دون أن أنسى </a:t>
            </a:r>
            <a:r>
              <a:rPr lang="ar-SA" sz="1600" kern="100" dirty="0" err="1">
                <a:ea typeface="Calibri"/>
                <a:cs typeface="Arial"/>
              </a:rPr>
              <a:t>متعاملينا</a:t>
            </a:r>
            <a:r>
              <a:rPr lang="ar-SA" sz="1600" kern="100" dirty="0">
                <a:ea typeface="Calibri"/>
                <a:cs typeface="Arial"/>
              </a:rPr>
              <a:t> وشركائنا، وكلّ زوّار موقعنا</a:t>
            </a:r>
            <a:r>
              <a:rPr lang="fr-FR" sz="1600" kern="100" dirty="0">
                <a:ea typeface="Calibri"/>
                <a:cs typeface="Arial"/>
              </a:rPr>
              <a:t>.</a:t>
            </a:r>
            <a:br>
              <a:rPr lang="fr-FR" sz="1600" kern="100" dirty="0">
                <a:ea typeface="Calibri"/>
                <a:cs typeface="Arial"/>
              </a:rPr>
            </a:br>
            <a:r>
              <a:rPr lang="ar-SA" sz="1600" kern="100" dirty="0">
                <a:ea typeface="Calibri"/>
                <a:cs typeface="Arial"/>
              </a:rPr>
              <a:t>أعزائي رواد موقع الجامعة , إننا</a:t>
            </a:r>
            <a:r>
              <a:rPr lang="fr-FR" sz="1600" kern="100" dirty="0">
                <a:ea typeface="Calibri"/>
                <a:cs typeface="Arial"/>
              </a:rPr>
              <a:t> </a:t>
            </a:r>
            <a:r>
              <a:rPr lang="ar-SA" sz="1600" kern="100" dirty="0">
                <a:ea typeface="Calibri"/>
                <a:cs typeface="Arial"/>
              </a:rPr>
              <a:t>بينما</a:t>
            </a:r>
            <a:r>
              <a:rPr lang="fr-FR" sz="1600" kern="100" dirty="0">
                <a:ea typeface="Calibri"/>
                <a:cs typeface="Arial"/>
              </a:rPr>
              <a:t> </a:t>
            </a:r>
            <a:r>
              <a:rPr lang="ar-SA" sz="1600" kern="100" dirty="0">
                <a:ea typeface="Calibri"/>
                <a:cs typeface="Arial"/>
              </a:rPr>
              <a:t>نواصل</a:t>
            </a:r>
            <a:r>
              <a:rPr lang="fr-FR" sz="1600" kern="100" dirty="0">
                <a:ea typeface="Calibri"/>
                <a:cs typeface="Arial"/>
              </a:rPr>
              <a:t> </a:t>
            </a:r>
            <a:r>
              <a:rPr lang="ar-SA" sz="1600" kern="100" dirty="0">
                <a:ea typeface="Calibri"/>
                <a:cs typeface="Arial"/>
              </a:rPr>
              <a:t>جهودنا الرامية </a:t>
            </a:r>
            <a:r>
              <a:rPr lang="ar-SA" sz="1600" kern="100" dirty="0" err="1">
                <a:ea typeface="Calibri"/>
                <a:cs typeface="Arial"/>
              </a:rPr>
              <a:t>لعصرنة</a:t>
            </a:r>
            <a:r>
              <a:rPr lang="ar-SA" sz="1600" kern="100" dirty="0">
                <a:ea typeface="Calibri"/>
                <a:cs typeface="Arial"/>
              </a:rPr>
              <a:t> وتطوير جامعتنا</a:t>
            </a:r>
            <a:r>
              <a:rPr lang="fr-FR" sz="1600" kern="100" dirty="0">
                <a:ea typeface="Calibri"/>
                <a:cs typeface="Arial"/>
              </a:rPr>
              <a:t> </a:t>
            </a:r>
            <a:r>
              <a:rPr lang="ar-SA" sz="1600" kern="100" dirty="0">
                <a:ea typeface="Calibri"/>
                <a:cs typeface="Arial"/>
              </a:rPr>
              <a:t>في</a:t>
            </a:r>
            <a:r>
              <a:rPr lang="fr-FR" sz="1600" kern="100" dirty="0">
                <a:ea typeface="Calibri"/>
                <a:cs typeface="Arial"/>
              </a:rPr>
              <a:t> </a:t>
            </a:r>
            <a:r>
              <a:rPr lang="ar-SA" sz="1600" kern="100" dirty="0">
                <a:ea typeface="Calibri"/>
                <a:cs typeface="Arial"/>
              </a:rPr>
              <a:t>الوقت الراهن، لا يمكننا إلا أن نقدر عطاء </a:t>
            </a:r>
            <a:r>
              <a:rPr lang="ar-SA" sz="1600" kern="100" dirty="0" err="1">
                <a:ea typeface="Calibri"/>
                <a:cs typeface="Arial"/>
              </a:rPr>
              <a:t>المسؤولين</a:t>
            </a:r>
            <a:r>
              <a:rPr lang="ar-SA" sz="1600" kern="100" dirty="0">
                <a:ea typeface="Calibri"/>
                <a:cs typeface="Arial"/>
              </a:rPr>
              <a:t> السابقين المخلصين الذين ساهموا في</a:t>
            </a:r>
            <a:r>
              <a:rPr lang="fr-FR" sz="1600" kern="100" dirty="0">
                <a:ea typeface="Calibri"/>
                <a:cs typeface="Arial"/>
              </a:rPr>
              <a:t> </a:t>
            </a:r>
            <a:r>
              <a:rPr lang="ar-SA" sz="1600" kern="100" dirty="0">
                <a:ea typeface="Calibri"/>
                <a:cs typeface="Arial"/>
              </a:rPr>
              <a:t>تأسيس</a:t>
            </a:r>
            <a:r>
              <a:rPr lang="fr-FR" sz="1600" kern="100" dirty="0">
                <a:ea typeface="Calibri"/>
                <a:cs typeface="Arial"/>
              </a:rPr>
              <a:t> </a:t>
            </a:r>
            <a:r>
              <a:rPr lang="ar-SA" sz="1600" kern="100" dirty="0">
                <a:ea typeface="Calibri"/>
                <a:cs typeface="Arial"/>
              </a:rPr>
              <a:t>هذه الجامعة العريقة وكرّسوا</a:t>
            </a:r>
            <a:r>
              <a:rPr lang="fr-FR" sz="1600" kern="100" dirty="0">
                <a:ea typeface="Calibri"/>
                <a:cs typeface="Arial"/>
              </a:rPr>
              <a:t> </a:t>
            </a:r>
            <a:r>
              <a:rPr lang="ar-SA" sz="1600" kern="100" dirty="0">
                <a:ea typeface="Calibri"/>
                <a:cs typeface="Arial"/>
              </a:rPr>
              <a:t>جهودهم</a:t>
            </a:r>
            <a:r>
              <a:rPr lang="fr-FR" sz="1600" kern="100" dirty="0">
                <a:ea typeface="Calibri"/>
                <a:cs typeface="Arial"/>
              </a:rPr>
              <a:t> </a:t>
            </a:r>
            <a:r>
              <a:rPr lang="ar-SA" sz="1600" kern="100" dirty="0">
                <a:ea typeface="Calibri"/>
                <a:cs typeface="Arial"/>
              </a:rPr>
              <a:t>لنموها لتكتسب سمعة مرموقة على الصعيدين الوطني والدولي</a:t>
            </a:r>
            <a:r>
              <a:rPr lang="fr-FR" sz="1600" kern="100" dirty="0">
                <a:ea typeface="Calibri"/>
                <a:cs typeface="Arial"/>
              </a:rPr>
              <a:t>.</a:t>
            </a:r>
            <a:br>
              <a:rPr lang="fr-FR" sz="1600" kern="100" dirty="0">
                <a:ea typeface="Calibri"/>
                <a:cs typeface="Arial"/>
              </a:rPr>
            </a:br>
            <a:r>
              <a:rPr lang="ar-SA" sz="1600" kern="100" dirty="0">
                <a:ea typeface="Calibri"/>
                <a:cs typeface="Arial"/>
              </a:rPr>
              <a:t>كما نُقدِّر في هذا المقام الجهود التي تبذلها الحكومة الجزائرية لدعمها الكبير والدائم</a:t>
            </a:r>
            <a:r>
              <a:rPr lang="fr-FR" sz="1600" kern="100" dirty="0">
                <a:ea typeface="Calibri"/>
                <a:cs typeface="Arial"/>
              </a:rPr>
              <a:t> </a:t>
            </a:r>
            <a:r>
              <a:rPr lang="ar-SA" sz="1600" kern="100" dirty="0">
                <a:ea typeface="Calibri"/>
                <a:cs typeface="Arial"/>
              </a:rPr>
              <a:t>لقطاع</a:t>
            </a:r>
            <a:r>
              <a:rPr lang="fr-FR" sz="1600" kern="100" dirty="0">
                <a:ea typeface="Calibri"/>
                <a:cs typeface="Arial"/>
              </a:rPr>
              <a:t> </a:t>
            </a:r>
            <a:r>
              <a:rPr lang="ar-SA" sz="1600" kern="100" dirty="0">
                <a:ea typeface="Calibri"/>
                <a:cs typeface="Arial"/>
              </a:rPr>
              <a:t>التعليم</a:t>
            </a:r>
            <a:r>
              <a:rPr lang="fr-FR" sz="1600" kern="100" dirty="0">
                <a:ea typeface="Calibri"/>
                <a:cs typeface="Arial"/>
              </a:rPr>
              <a:t> </a:t>
            </a:r>
            <a:r>
              <a:rPr lang="ar-SA" sz="1600" kern="100" dirty="0">
                <a:ea typeface="Calibri"/>
                <a:cs typeface="Arial"/>
              </a:rPr>
              <a:t>العالي والبحث</a:t>
            </a:r>
            <a:r>
              <a:rPr lang="fr-FR" sz="1600" kern="100" dirty="0">
                <a:ea typeface="Calibri"/>
                <a:cs typeface="Arial"/>
              </a:rPr>
              <a:t> </a:t>
            </a:r>
            <a:r>
              <a:rPr lang="ar-SA" sz="1600" kern="100" dirty="0">
                <a:ea typeface="Calibri"/>
                <a:cs typeface="Arial"/>
              </a:rPr>
              <a:t>العلمي</a:t>
            </a:r>
            <a:r>
              <a:rPr lang="fr-FR" sz="1600" kern="100" dirty="0">
                <a:ea typeface="Calibri"/>
                <a:cs typeface="Arial"/>
              </a:rPr>
              <a:t>. </a:t>
            </a:r>
            <a:r>
              <a:rPr lang="ar-SA" sz="1600" kern="100" dirty="0">
                <a:ea typeface="Calibri"/>
                <a:cs typeface="Arial"/>
              </a:rPr>
              <a:t>هذه المساعي تستوجب منا أن نكون أكثر</a:t>
            </a:r>
            <a:r>
              <a:rPr lang="fr-FR" sz="1600" kern="100" dirty="0">
                <a:ea typeface="Calibri"/>
                <a:cs typeface="Arial"/>
              </a:rPr>
              <a:t> </a:t>
            </a:r>
            <a:r>
              <a:rPr lang="ar-SA" sz="1600" kern="100" dirty="0">
                <a:ea typeface="Calibri"/>
                <a:cs typeface="Arial"/>
              </a:rPr>
              <a:t>حرصًا</a:t>
            </a:r>
            <a:r>
              <a:rPr lang="fr-FR" sz="1600" kern="100" dirty="0">
                <a:ea typeface="Calibri"/>
                <a:cs typeface="Arial"/>
              </a:rPr>
              <a:t> </a:t>
            </a:r>
            <a:r>
              <a:rPr lang="ar-SA" sz="1600" kern="100" dirty="0">
                <a:ea typeface="Calibri"/>
                <a:cs typeface="Arial"/>
              </a:rPr>
              <a:t>من أي وقت مضى للحفاظ على الإنجازات التي تم</a:t>
            </a:r>
            <a:r>
              <a:rPr lang="fr-FR" sz="1600" kern="100" dirty="0">
                <a:ea typeface="Calibri"/>
                <a:cs typeface="Arial"/>
              </a:rPr>
              <a:t> </a:t>
            </a:r>
            <a:r>
              <a:rPr lang="ar-SA" sz="1600" kern="100" dirty="0">
                <a:ea typeface="Calibri"/>
                <a:cs typeface="Arial"/>
              </a:rPr>
              <a:t>تحقيقها، والعمل على تجسيد</a:t>
            </a:r>
            <a:r>
              <a:rPr lang="fr-FR" sz="1600" kern="100" dirty="0">
                <a:ea typeface="Calibri"/>
                <a:cs typeface="Arial"/>
              </a:rPr>
              <a:t> </a:t>
            </a:r>
            <a:r>
              <a:rPr lang="ar-SA" sz="1600" kern="100" dirty="0">
                <a:ea typeface="Calibri"/>
                <a:cs typeface="Arial"/>
              </a:rPr>
              <a:t>المهمة السامية والمشرفة لمؤسستنا الجامعية </a:t>
            </a:r>
            <a:r>
              <a:rPr lang="ar-DZ" sz="1600" kern="100" dirty="0">
                <a:ea typeface="Calibri"/>
                <a:cs typeface="Arial"/>
              </a:rPr>
              <a:t>على</a:t>
            </a:r>
            <a:r>
              <a:rPr lang="fr-FR" sz="1600" kern="100" dirty="0">
                <a:ea typeface="Calibri"/>
                <a:cs typeface="Arial"/>
              </a:rPr>
              <a:t> </a:t>
            </a:r>
            <a:r>
              <a:rPr lang="ar-SA" sz="1600" kern="100" dirty="0">
                <a:ea typeface="Calibri"/>
                <a:cs typeface="Arial"/>
              </a:rPr>
              <a:t>أن يكون صرحنا العلمي منفتحا على محيطنا بطريقة</a:t>
            </a:r>
            <a:r>
              <a:rPr lang="fr-FR" sz="1600" kern="100" dirty="0">
                <a:ea typeface="Calibri"/>
                <a:cs typeface="Arial"/>
              </a:rPr>
              <a:t> </a:t>
            </a:r>
            <a:r>
              <a:rPr lang="ar-SA" sz="1600" kern="100" dirty="0">
                <a:ea typeface="Calibri"/>
                <a:cs typeface="Arial"/>
              </a:rPr>
              <a:t>إيجابية وفعالة، لنصبح محركًا</a:t>
            </a:r>
            <a:r>
              <a:rPr lang="fr-FR" sz="1600" kern="100" dirty="0">
                <a:ea typeface="Calibri"/>
                <a:cs typeface="Arial"/>
              </a:rPr>
              <a:t> </a:t>
            </a:r>
            <a:r>
              <a:rPr lang="ar-SA" sz="1600" kern="100" dirty="0">
                <a:ea typeface="Calibri"/>
                <a:cs typeface="Arial"/>
              </a:rPr>
              <a:t>للتنمية، ومصدرًا</a:t>
            </a:r>
            <a:r>
              <a:rPr lang="fr-FR" sz="1600" kern="100" dirty="0">
                <a:ea typeface="Calibri"/>
                <a:cs typeface="Arial"/>
              </a:rPr>
              <a:t> </a:t>
            </a:r>
            <a:r>
              <a:rPr lang="ar-SA" sz="1600" kern="100" dirty="0">
                <a:ea typeface="Calibri"/>
                <a:cs typeface="Arial"/>
              </a:rPr>
              <a:t>للمهارات والطاقات المميزة.</a:t>
            </a:r>
            <a:r>
              <a:rPr lang="fr-FR" sz="1600" kern="100" dirty="0">
                <a:ea typeface="Calibri"/>
                <a:cs typeface="Arial"/>
              </a:rPr>
              <a:t/>
            </a:r>
            <a:br>
              <a:rPr lang="fr-FR" sz="1600" kern="100" dirty="0">
                <a:ea typeface="Calibri"/>
                <a:cs typeface="Arial"/>
              </a:rPr>
            </a:br>
            <a:r>
              <a:rPr lang="ar-SA" sz="1600" kern="100" dirty="0">
                <a:ea typeface="Calibri"/>
                <a:cs typeface="Arial"/>
              </a:rPr>
              <a:t>إن جامعة مصطفى </a:t>
            </a:r>
            <a:r>
              <a:rPr lang="ar-SA" sz="1600" kern="100" dirty="0" err="1">
                <a:ea typeface="Calibri"/>
                <a:cs typeface="Arial"/>
              </a:rPr>
              <a:t>اسطمبولي</a:t>
            </a:r>
            <a:r>
              <a:rPr lang="ar-SA" sz="1600" kern="100" dirty="0">
                <a:ea typeface="Calibri"/>
                <a:cs typeface="Arial"/>
              </a:rPr>
              <a:t> بمعسكر</a:t>
            </a:r>
            <a:r>
              <a:rPr lang="fr-FR" sz="1600" kern="100" dirty="0">
                <a:ea typeface="Calibri"/>
                <a:cs typeface="Arial"/>
              </a:rPr>
              <a:t> </a:t>
            </a:r>
            <a:r>
              <a:rPr lang="ar-SA" sz="1600" kern="100" dirty="0">
                <a:ea typeface="Calibri"/>
                <a:cs typeface="Arial"/>
              </a:rPr>
              <a:t>ملتزمة بالعمل بروح التعاون</a:t>
            </a:r>
            <a:r>
              <a:rPr lang="fr-FR" sz="1600" kern="100" dirty="0">
                <a:ea typeface="Calibri"/>
                <a:cs typeface="Arial"/>
              </a:rPr>
              <a:t> </a:t>
            </a:r>
            <a:r>
              <a:rPr lang="ar-SA" sz="1600" kern="100" dirty="0">
                <a:ea typeface="Calibri"/>
                <a:cs typeface="Arial"/>
              </a:rPr>
              <a:t>الجماعي، وفق خطة ورؤيا </a:t>
            </a:r>
            <a:r>
              <a:rPr lang="ar-SA" sz="1600" kern="100" dirty="0" err="1">
                <a:ea typeface="Calibri"/>
                <a:cs typeface="Arial"/>
              </a:rPr>
              <a:t>استراتيجية</a:t>
            </a:r>
            <a:r>
              <a:rPr lang="ar-SA" sz="1600" kern="100" dirty="0">
                <a:ea typeface="Calibri"/>
                <a:cs typeface="Arial"/>
              </a:rPr>
              <a:t> من خلال تحسين</a:t>
            </a:r>
            <a:r>
              <a:rPr lang="fr-FR" sz="1600" kern="100" dirty="0">
                <a:ea typeface="Calibri"/>
                <a:cs typeface="Arial"/>
              </a:rPr>
              <a:t> </a:t>
            </a:r>
            <a:r>
              <a:rPr lang="ar-SA" sz="1600" kern="100" dirty="0">
                <a:ea typeface="Calibri"/>
                <a:cs typeface="Arial"/>
              </a:rPr>
              <a:t>البرامج الدراسية، وتعزيز البحث العلمي، ودعم المبادرات التعليمية والمجتمعية،</a:t>
            </a:r>
            <a:r>
              <a:rPr lang="fr-FR" sz="1600" kern="100" dirty="0">
                <a:ea typeface="Calibri"/>
                <a:cs typeface="Arial"/>
              </a:rPr>
              <a:t> </a:t>
            </a:r>
            <a:r>
              <a:rPr lang="ar-SA" sz="1600" kern="100" dirty="0">
                <a:ea typeface="Calibri"/>
                <a:cs typeface="Arial"/>
              </a:rPr>
              <a:t>بالإضافة إلى استغلال</a:t>
            </a:r>
            <a:r>
              <a:rPr lang="fr-FR" sz="1600" kern="100" dirty="0">
                <a:ea typeface="Calibri"/>
                <a:cs typeface="Arial"/>
              </a:rPr>
              <a:t> </a:t>
            </a:r>
            <a:r>
              <a:rPr lang="ar-SA" sz="1600" kern="100" dirty="0">
                <a:ea typeface="Calibri"/>
                <a:cs typeface="Arial"/>
              </a:rPr>
              <a:t>برامج التنمية المستدامة، وخاصة</a:t>
            </a:r>
            <a:r>
              <a:rPr lang="fr-FR" sz="1600" kern="100" dirty="0">
                <a:ea typeface="Calibri"/>
                <a:cs typeface="Arial"/>
              </a:rPr>
              <a:t> </a:t>
            </a:r>
            <a:r>
              <a:rPr lang="ar-SA" sz="1600" kern="100" dirty="0">
                <a:ea typeface="Calibri"/>
                <a:cs typeface="Arial"/>
              </a:rPr>
              <a:t>في مجال بناء الإنسان الذي يُعتبر المصدر الحقيقي واللبنة الأساسية لهذا الوطن</a:t>
            </a:r>
            <a:r>
              <a:rPr lang="fr-FR" sz="1600" kern="100" dirty="0">
                <a:ea typeface="Calibri"/>
                <a:cs typeface="Arial"/>
              </a:rPr>
              <a:t>.</a:t>
            </a:r>
            <a:br>
              <a:rPr lang="fr-FR" sz="1600" kern="100" dirty="0">
                <a:ea typeface="Calibri"/>
                <a:cs typeface="Arial"/>
              </a:rPr>
            </a:br>
            <a:r>
              <a:rPr lang="ar-SA" sz="1600" kern="100" dirty="0">
                <a:ea typeface="Calibri"/>
                <a:cs typeface="Arial"/>
              </a:rPr>
              <a:t>كما تضع الجامعة ضمن أولوياتها تطوير</a:t>
            </a:r>
            <a:r>
              <a:rPr lang="fr-FR" sz="1600" kern="100" dirty="0">
                <a:ea typeface="Calibri"/>
                <a:cs typeface="Arial"/>
              </a:rPr>
              <a:t> </a:t>
            </a:r>
            <a:r>
              <a:rPr lang="ar-SA" sz="1600" kern="100" dirty="0">
                <a:ea typeface="Calibri"/>
                <a:cs typeface="Arial"/>
              </a:rPr>
              <a:t>شراكات محلية وعالمية مع المؤسسات التعليمية والبحثية والقطاع الخاص،</a:t>
            </a:r>
            <a:r>
              <a:rPr lang="fr-FR" sz="1600" kern="100" dirty="0">
                <a:ea typeface="Calibri"/>
                <a:cs typeface="Arial"/>
              </a:rPr>
              <a:t> </a:t>
            </a:r>
            <a:r>
              <a:rPr lang="ar-SA" sz="1600" kern="100" dirty="0" err="1">
                <a:ea typeface="Calibri"/>
                <a:cs typeface="Arial"/>
              </a:rPr>
              <a:t>ايمانا</a:t>
            </a:r>
            <a:r>
              <a:rPr lang="ar-SA" sz="1600" kern="100" dirty="0">
                <a:ea typeface="Calibri"/>
                <a:cs typeface="Arial"/>
              </a:rPr>
              <a:t> منا بأهمية التعاون وتبادل الخبرات</a:t>
            </a:r>
            <a:r>
              <a:rPr lang="fr-FR" sz="1600" kern="100" dirty="0">
                <a:ea typeface="Calibri"/>
                <a:cs typeface="Arial"/>
              </a:rPr>
              <a:t> </a:t>
            </a:r>
            <a:r>
              <a:rPr lang="ar-SA" sz="1600" kern="100" dirty="0">
                <a:ea typeface="Calibri"/>
                <a:cs typeface="Arial"/>
              </a:rPr>
              <a:t>لبناء نظام تعليمي متكامل يتماشى</a:t>
            </a:r>
            <a:r>
              <a:rPr lang="fr-FR" sz="1600" kern="100" dirty="0">
                <a:ea typeface="Calibri"/>
                <a:cs typeface="Arial"/>
              </a:rPr>
              <a:t> </a:t>
            </a:r>
            <a:r>
              <a:rPr lang="ar-SA" sz="1600" kern="100" dirty="0">
                <a:ea typeface="Calibri"/>
                <a:cs typeface="Arial"/>
              </a:rPr>
              <a:t>مع التغيرات ويساهم في تحقيق التنمية المستدامة عبر مختلف القطاعات</a:t>
            </a:r>
            <a:r>
              <a:rPr lang="fr-FR" sz="1600" kern="100" dirty="0">
                <a:ea typeface="Calibri"/>
                <a:cs typeface="Arial"/>
              </a:rPr>
              <a:t>. </a:t>
            </a:r>
            <a:r>
              <a:rPr lang="ar-SA" sz="1600" kern="100" dirty="0">
                <a:ea typeface="Calibri"/>
                <a:cs typeface="Arial"/>
              </a:rPr>
              <a:t>كما أن الجامعة تضع الابتكار والتميز في صميم أولوياتها، من خلال دعم كفاءاتها ، وتوفير بيئة تعليمية ملهمة تساهم في</a:t>
            </a:r>
            <a:r>
              <a:rPr lang="fr-FR" sz="1600" kern="100" dirty="0">
                <a:ea typeface="Calibri"/>
                <a:cs typeface="Arial"/>
              </a:rPr>
              <a:t> </a:t>
            </a:r>
            <a:r>
              <a:rPr lang="ar-SA" sz="1600" kern="100" dirty="0">
                <a:ea typeface="Calibri"/>
                <a:cs typeface="Arial"/>
              </a:rPr>
              <a:t>تكوين جيل واعي</a:t>
            </a:r>
            <a:r>
              <a:rPr lang="fr-FR" sz="1600" kern="100" dirty="0">
                <a:ea typeface="Calibri"/>
                <a:cs typeface="Arial"/>
              </a:rPr>
              <a:t> </a:t>
            </a:r>
            <a:r>
              <a:rPr lang="ar-SA" sz="1600" kern="100" dirty="0">
                <a:ea typeface="Calibri"/>
                <a:cs typeface="Arial"/>
              </a:rPr>
              <a:t>ومؤهل</a:t>
            </a:r>
            <a:r>
              <a:rPr lang="fr-FR" sz="1600" kern="100" dirty="0">
                <a:ea typeface="Calibri"/>
                <a:cs typeface="Arial"/>
              </a:rPr>
              <a:t> </a:t>
            </a:r>
            <a:r>
              <a:rPr lang="ar-SA" sz="1600" kern="100" dirty="0">
                <a:ea typeface="Calibri"/>
                <a:cs typeface="Arial"/>
              </a:rPr>
              <a:t>يستطيع الإسهام بفاعلية في</a:t>
            </a:r>
            <a:r>
              <a:rPr lang="fr-FR" sz="1600" kern="100" dirty="0">
                <a:ea typeface="Calibri"/>
                <a:cs typeface="Arial"/>
              </a:rPr>
              <a:t> </a:t>
            </a:r>
            <a:r>
              <a:rPr lang="ar-SA" sz="1600" kern="100" dirty="0">
                <a:ea typeface="Calibri"/>
                <a:cs typeface="Arial"/>
              </a:rPr>
              <a:t>تطوير الوطن وتحقيق طموحاته المستقبلية</a:t>
            </a:r>
            <a:r>
              <a:rPr lang="fr-FR" sz="1600" kern="100" dirty="0">
                <a:ea typeface="Calibri"/>
                <a:cs typeface="Arial"/>
              </a:rPr>
              <a:t>.</a:t>
            </a:r>
            <a:br>
              <a:rPr lang="fr-FR" sz="1600" kern="100" dirty="0">
                <a:ea typeface="Calibri"/>
                <a:cs typeface="Arial"/>
              </a:rPr>
            </a:br>
            <a:r>
              <a:rPr lang="fr-FR" sz="1600" kern="100" dirty="0">
                <a:ea typeface="Calibri"/>
                <a:cs typeface="Arial"/>
              </a:rPr>
              <a:t/>
            </a:r>
            <a:br>
              <a:rPr lang="fr-FR" sz="1600" kern="100" dirty="0">
                <a:ea typeface="Calibri"/>
                <a:cs typeface="Arial"/>
              </a:rPr>
            </a:br>
            <a:r>
              <a:rPr lang="ar-SA" sz="1600" kern="100" dirty="0">
                <a:ea typeface="Calibri"/>
                <a:cs typeface="Arial"/>
              </a:rPr>
              <a:t>وفي الختام، وحرصا عل</a:t>
            </a:r>
            <a:r>
              <a:rPr lang="fr-FR" sz="1600" kern="100" dirty="0">
                <a:ea typeface="Calibri"/>
                <a:cs typeface="Arial"/>
              </a:rPr>
              <a:t> </a:t>
            </a:r>
            <a:r>
              <a:rPr lang="ar-SA" sz="1600" kern="100" dirty="0">
                <a:ea typeface="Calibri"/>
                <a:cs typeface="Arial"/>
              </a:rPr>
              <a:t>توفير وسائل متعددة للتواصل عبر الموقع الإلكتروني للجامعة وسائل</a:t>
            </a:r>
            <a:r>
              <a:rPr lang="fr-FR" sz="1600" kern="100" dirty="0">
                <a:ea typeface="Calibri"/>
                <a:cs typeface="Arial"/>
              </a:rPr>
              <a:t> </a:t>
            </a:r>
            <a:r>
              <a:rPr lang="ar-SA" sz="1600" kern="100" dirty="0">
                <a:ea typeface="Calibri"/>
                <a:cs typeface="Arial"/>
              </a:rPr>
              <a:t>التواصل الاجتماعي؛ ندعوكم للتفاعل مع هذه القنوات ومشاركة مسعانا </a:t>
            </a:r>
            <a:r>
              <a:rPr lang="ar-SA" sz="1600" kern="100" dirty="0" err="1">
                <a:ea typeface="Calibri"/>
                <a:cs typeface="Arial"/>
              </a:rPr>
              <a:t>للريادة</a:t>
            </a:r>
            <a:r>
              <a:rPr lang="ar-SA" sz="1600" kern="100" dirty="0">
                <a:ea typeface="Calibri"/>
                <a:cs typeface="Arial"/>
              </a:rPr>
              <a:t> والتميز في </a:t>
            </a:r>
            <a:r>
              <a:rPr lang="fr-FR" sz="1600" kern="100" dirty="0">
                <a:ea typeface="Calibri"/>
                <a:cs typeface="Arial"/>
              </a:rPr>
              <a:t> </a:t>
            </a:r>
            <a:r>
              <a:rPr lang="ar-SA" sz="1600" kern="100" dirty="0">
                <a:ea typeface="Calibri"/>
                <a:cs typeface="Arial"/>
              </a:rPr>
              <a:t>مجالات</a:t>
            </a:r>
            <a:r>
              <a:rPr lang="fr-FR" sz="1600" kern="100" dirty="0">
                <a:ea typeface="Calibri"/>
                <a:cs typeface="Arial"/>
              </a:rPr>
              <a:t> </a:t>
            </a:r>
            <a:r>
              <a:rPr lang="ar-SA" sz="1600" kern="100" dirty="0">
                <a:ea typeface="Calibri"/>
                <a:cs typeface="Arial"/>
              </a:rPr>
              <a:t>التعليم والبحث والتنمية</a:t>
            </a:r>
            <a:r>
              <a:rPr lang="fr-FR" sz="1600" kern="100" dirty="0">
                <a:ea typeface="Calibri"/>
                <a:cs typeface="Arial"/>
              </a:rPr>
              <a:t>.</a:t>
            </a:r>
            <a:br>
              <a:rPr lang="fr-FR" sz="1600" kern="100" dirty="0">
                <a:ea typeface="Calibri"/>
                <a:cs typeface="Arial"/>
              </a:rPr>
            </a:br>
            <a:endParaRPr lang="fr-F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500166" y="785794"/>
            <a:ext cx="5494337" cy="51435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7</Words>
  <Application>Microsoft Office PowerPoint</Application>
  <PresentationFormat>Affichage à l'écran (4:3)</PresentationFormat>
  <Paragraphs>1</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زوار موقع جامعة مصطفى اسطمبولي الكرام, نغتنم السانحة لنزف خالص تقديرنا وكبير امتناننا للأسرة الجامعية قاطبة آساتذةً، وطلبةً، ومُستخدَمين، دون أن أنسى متعاملينا وشركائنا، وكلّ زوّار موقعنا. أعزائي رواد موقع الجامعة , إننا بينما نواصل جهودنا الرامية لعصرنة وتطوير جامعتنا في الوقت الراهن، لا يمكننا إلا أن نقدر عطاء المسؤولين السابقين المخلصين الذين ساهموا في تأسيس هذه الجامعة العريقة وكرّسوا جهودهم لنموها لتكتسب سمعة مرموقة على الصعيدين الوطني والدولي. كما نُقدِّر في هذا المقام الجهود التي تبذلها الحكومة الجزائرية لدعمها الكبير والدائم لقطاع التعليم العالي والبحث العلمي. هذه المساعي تستوجب منا أن نكون أكثر حرصًا من أي وقت مضى للحفاظ على الإنجازات التي تم تحقيقها، والعمل على تجسيد المهمة السامية والمشرفة لمؤسستنا الجامعية على أن يكون صرحنا العلمي منفتحا على محيطنا بطريقة إيجابية وفعالة، لنصبح محركًا للتنمية، ومصدرًا للمهارات والطاقات المميزة. إن جامعة مصطفى اسطمبولي بمعسكر ملتزمة بالعمل بروح التعاون الجماعي، وفق خطة ورؤيا استراتيجية من خلال تحسين البرامج الدراسية، وتعزيز البحث العلمي، ودعم المبادرات التعليمية والمجتمعية، بالإضافة إلى استغلال برامج التنمية المستدامة، وخاصة في مجال بناء الإنسان الذي يُعتبر المصدر الحقيقي واللبنة الأساسية لهذا الوطن. كما تضع الجامعة ضمن أولوياتها تطوير شراكات محلية وعالمية مع المؤسسات التعليمية والبحثية والقطاع الخاص، ايمانا منا بأهمية التعاون وتبادل الخبرات لبناء نظام تعليمي متكامل يتماشى مع التغيرات ويساهم في تحقيق التنمية المستدامة عبر مختلف القطاعات. كما أن الجامعة تضع الابتكار والتميز في صميم أولوياتها، من خلال دعم كفاءاتها ، وتوفير بيئة تعليمية ملهمة تساهم في تكوين جيل واعي ومؤهل يستطيع الإسهام بفاعلية في تطوير الوطن وتحقيق طموحاته المستقبلية.  وفي الختام، وحرصا عل توفير وسائل متعددة للتواصل عبر الموقع الإلكتروني للجامعة وسائل التواصل الاجتماعي؛ ندعوكم للتفاعل مع هذه القنوات ومشاركة مسعانا للريادة والتميز في  مجالات التعليم والبحث والتنمية. </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زوار موقع جامعة مصطفى اسطمبولي الكرام, نغتنم السانحة لنزف خالص تقديرنا وكبير امتناننا للأسرة الجامعية قاطبة آساتذةً، وطلبةً، ومُستخدَمين، دون أن أنسى متعاملينا وشركائنا، وكلّ زوّار موقعنا. أعزائي رواد موقع الجامعة , إننا بينما نواصل جهودنا الرامية لعصرنة وتطوير جامعتنا في الوقت الراهن، لا يمكننا إلا أن نقدر عطاء المسؤولين السابقين المخلصين الذين ساهموا في تأسيس هذه الجامعة العريقة وكرّسوا جهودهم لنموها لتكتسب سمعة مرموقة على الصعيدين الوطني والدولي. كما نُقدِّر في هذا المقام الجهود التي تبذلها الحكومة الجزائرية لدعمها الكبير والدائم لقطاع التعليم العالي والبحث العلمي. هذه المساعي تستوجب منا أن نكون أكثر حرصًا من أي وقت مضى للحفاظ على الإنجازات التي تم تحقيقها، والعمل على تجسيد المهمة السامية والمشرفة لمؤسستنا الجامعية على أن يكون صرحنا العلمي منفتحا على محيطنا بطريقة إيجابية وفعالة، لنصبح محركًا للتنمية، ومصدرًا للمهارات والطاقات المميزة. إن جامعة مصطفى اسطمبولي بمعسكر ملتزمة بالعمل بروح التعاون الجماعي، وفق خطة ورؤيا استراتيجية من خلال تحسين البرامج الدراسية، وتعزيز البحث العلمي، ودعم المبادرات التعليمية والمجتمعية، بالإضافة إلى استغلال برامج التنمية المستدامة، وخاصة في مجال بناء الإنسان الذي يُعتبر المصدر الحقيقي واللبنة الأساسية لهذا الوطن. كما تضع الجامعة ضمن أولوياتها تطوير شراكات محلية وعالمية مع المؤسسات التعليمية والبحثية والقطاع الخاص، ايمانا منا بأهمية التعاون وتبادل الخبرات لبناء نظام تعليمي متكامل يتماشى مع التغيرات ويساهم في تحقيق التنمية المستدامة عبر مختلف القطاعات. كما أن الجامعة تضع الابتكار والتميز في صميم أولوياتها، من خلال دعم كفاءاتها ، وتوفير بيئة تعليمية ملهمة تساهم في تكوين جيل واعي ومؤهل يستطيع الإسهام بفاعلية في تطوير الوطن وتحقيق طموحاته المستقبلية.  وفي الختام، وحرصا عل توفير وسائل متعددة للتواصل عبر الموقع الإلكتروني للجامعة وسائل التواصل الاجتماعي؛ ندعوكم للتفاعل مع هذه القنوات ومشاركة مسعانا للريادة والتميز في  مجالات التعليم والبحث والتنمية. </dc:title>
  <dc:creator>Lenovo</dc:creator>
  <cp:lastModifiedBy>Lenovo</cp:lastModifiedBy>
  <cp:revision>1</cp:revision>
  <dcterms:created xsi:type="dcterms:W3CDTF">2025-08-31T16:21:33Z</dcterms:created>
  <dcterms:modified xsi:type="dcterms:W3CDTF">2025-08-31T17:19:07Z</dcterms:modified>
</cp:coreProperties>
</file>